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56" r:id="rId2"/>
    <p:sldId id="258" r:id="rId3"/>
    <p:sldId id="259" r:id="rId4"/>
    <p:sldId id="280" r:id="rId5"/>
    <p:sldId id="264" r:id="rId6"/>
    <p:sldId id="266" r:id="rId7"/>
    <p:sldId id="275" r:id="rId8"/>
    <p:sldId id="265" r:id="rId9"/>
    <p:sldId id="267" r:id="rId10"/>
    <p:sldId id="268" r:id="rId11"/>
    <p:sldId id="269" r:id="rId12"/>
    <p:sldId id="260" r:id="rId13"/>
    <p:sldId id="261" r:id="rId14"/>
    <p:sldId id="262" r:id="rId15"/>
    <p:sldId id="263" r:id="rId16"/>
    <p:sldId id="270" r:id="rId17"/>
    <p:sldId id="271" r:id="rId18"/>
    <p:sldId id="272" r:id="rId19"/>
    <p:sldId id="273" r:id="rId20"/>
    <p:sldId id="274" r:id="rId21"/>
    <p:sldId id="276" r:id="rId22"/>
    <p:sldId id="278" r:id="rId23"/>
    <p:sldId id="279" r:id="rId24"/>
    <p:sldId id="282" r:id="rId25"/>
    <p:sldId id="283" r:id="rId26"/>
    <p:sldId id="284" r:id="rId27"/>
    <p:sldId id="281" r:id="rId28"/>
    <p:sldId id="27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7" autoAdjust="0"/>
    <p:restoredTop sz="94660"/>
  </p:normalViewPr>
  <p:slideViewPr>
    <p:cSldViewPr snapToGrid="0">
      <p:cViewPr varScale="1">
        <p:scale>
          <a:sx n="69" d="100"/>
          <a:sy n="69" d="100"/>
        </p:scale>
        <p:origin x="62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EFBE30-D3CB-4006-8D88-0FC7A94B776D}" type="doc">
      <dgm:prSet loTypeId="urn:microsoft.com/office/officeart/2005/8/layout/pyramid1" loCatId="pyramid" qsTypeId="urn:microsoft.com/office/officeart/2005/8/quickstyle/simple1" qsCatId="simple" csTypeId="urn:microsoft.com/office/officeart/2005/8/colors/accent1_2" csCatId="accent1" phldr="1"/>
      <dgm:spPr/>
    </dgm:pt>
    <dgm:pt modelId="{20FD79A7-BEE9-42E7-8B30-F2C57ADBAB67}">
      <dgm:prSet phldrT="[Text]" custT="1"/>
      <dgm:spPr/>
      <dgm:t>
        <a:bodyPr/>
        <a:lstStyle/>
        <a:p>
          <a:r>
            <a:rPr lang="en-US" sz="3200" dirty="0"/>
            <a:t>SaaS</a:t>
          </a:r>
        </a:p>
      </dgm:t>
    </dgm:pt>
    <dgm:pt modelId="{33E24889-CAF2-4BE3-8810-070F077D2430}" type="parTrans" cxnId="{776FD70F-64A9-44E7-851C-217F882FD56A}">
      <dgm:prSet/>
      <dgm:spPr/>
      <dgm:t>
        <a:bodyPr/>
        <a:lstStyle/>
        <a:p>
          <a:endParaRPr lang="en-US" sz="1400"/>
        </a:p>
      </dgm:t>
    </dgm:pt>
    <dgm:pt modelId="{5B4D936A-6F92-4F32-BFF6-D6E0CAF78DEE}" type="sibTrans" cxnId="{776FD70F-64A9-44E7-851C-217F882FD56A}">
      <dgm:prSet/>
      <dgm:spPr/>
      <dgm:t>
        <a:bodyPr/>
        <a:lstStyle/>
        <a:p>
          <a:endParaRPr lang="en-US" sz="1400"/>
        </a:p>
      </dgm:t>
    </dgm:pt>
    <dgm:pt modelId="{2F022059-B5C1-4F71-9EAE-C5044402512D}">
      <dgm:prSet phldrT="[Text]" custT="1"/>
      <dgm:spPr/>
      <dgm:t>
        <a:bodyPr/>
        <a:lstStyle/>
        <a:p>
          <a:r>
            <a:rPr lang="en-US" sz="3200" dirty="0"/>
            <a:t>PaaS</a:t>
          </a:r>
        </a:p>
      </dgm:t>
    </dgm:pt>
    <dgm:pt modelId="{4CEBE973-A489-46CE-9E3E-DECBF361D864}" type="parTrans" cxnId="{217E1119-9786-47CB-88E0-CABC94E36C00}">
      <dgm:prSet/>
      <dgm:spPr/>
      <dgm:t>
        <a:bodyPr/>
        <a:lstStyle/>
        <a:p>
          <a:endParaRPr lang="en-US" sz="1400"/>
        </a:p>
      </dgm:t>
    </dgm:pt>
    <dgm:pt modelId="{D5C331FD-B9C4-427A-846C-C54AE468901E}" type="sibTrans" cxnId="{217E1119-9786-47CB-88E0-CABC94E36C00}">
      <dgm:prSet/>
      <dgm:spPr/>
      <dgm:t>
        <a:bodyPr/>
        <a:lstStyle/>
        <a:p>
          <a:endParaRPr lang="en-US" sz="1400"/>
        </a:p>
      </dgm:t>
    </dgm:pt>
    <dgm:pt modelId="{EC0686FE-D0CE-4FE1-B760-E56AD597A51C}">
      <dgm:prSet phldrT="[Text]" custT="1"/>
      <dgm:spPr/>
      <dgm:t>
        <a:bodyPr/>
        <a:lstStyle/>
        <a:p>
          <a:r>
            <a:rPr lang="en-US" sz="3200" dirty="0"/>
            <a:t>IaaS</a:t>
          </a:r>
        </a:p>
      </dgm:t>
    </dgm:pt>
    <dgm:pt modelId="{3E09E99B-DC77-4B04-8159-A9931F830E5F}" type="parTrans" cxnId="{B9B3323F-BCDE-439B-8BC9-AD40D4266B14}">
      <dgm:prSet/>
      <dgm:spPr/>
      <dgm:t>
        <a:bodyPr/>
        <a:lstStyle/>
        <a:p>
          <a:endParaRPr lang="en-US" sz="1400"/>
        </a:p>
      </dgm:t>
    </dgm:pt>
    <dgm:pt modelId="{B4465E2C-3B04-48E2-9EE2-286B5BBD22C6}" type="sibTrans" cxnId="{B9B3323F-BCDE-439B-8BC9-AD40D4266B14}">
      <dgm:prSet/>
      <dgm:spPr/>
      <dgm:t>
        <a:bodyPr/>
        <a:lstStyle/>
        <a:p>
          <a:endParaRPr lang="en-US" sz="1400"/>
        </a:p>
      </dgm:t>
    </dgm:pt>
    <dgm:pt modelId="{982C8EE6-6CEF-418F-AF55-D57C04067E06}" type="pres">
      <dgm:prSet presAssocID="{ACEFBE30-D3CB-4006-8D88-0FC7A94B776D}" presName="Name0" presStyleCnt="0">
        <dgm:presLayoutVars>
          <dgm:dir/>
          <dgm:animLvl val="lvl"/>
          <dgm:resizeHandles val="exact"/>
        </dgm:presLayoutVars>
      </dgm:prSet>
      <dgm:spPr/>
    </dgm:pt>
    <dgm:pt modelId="{FA2F05BF-3143-4CA6-A84F-FA8AFDBCAFF9}" type="pres">
      <dgm:prSet presAssocID="{20FD79A7-BEE9-42E7-8B30-F2C57ADBAB67}" presName="Name8" presStyleCnt="0"/>
      <dgm:spPr/>
    </dgm:pt>
    <dgm:pt modelId="{EC94A0ED-D10E-4DCC-A8E6-8F36B4A87F65}" type="pres">
      <dgm:prSet presAssocID="{20FD79A7-BEE9-42E7-8B30-F2C57ADBAB67}" presName="level" presStyleLbl="node1" presStyleIdx="0" presStyleCnt="3">
        <dgm:presLayoutVars>
          <dgm:chMax val="1"/>
          <dgm:bulletEnabled val="1"/>
        </dgm:presLayoutVars>
      </dgm:prSet>
      <dgm:spPr/>
    </dgm:pt>
    <dgm:pt modelId="{B06DA5AF-093F-4780-B73E-8742E9740178}" type="pres">
      <dgm:prSet presAssocID="{20FD79A7-BEE9-42E7-8B30-F2C57ADBAB67}" presName="levelTx" presStyleLbl="revTx" presStyleIdx="0" presStyleCnt="0">
        <dgm:presLayoutVars>
          <dgm:chMax val="1"/>
          <dgm:bulletEnabled val="1"/>
        </dgm:presLayoutVars>
      </dgm:prSet>
      <dgm:spPr/>
    </dgm:pt>
    <dgm:pt modelId="{904415A5-E9CA-4264-882C-A248A68EB431}" type="pres">
      <dgm:prSet presAssocID="{2F022059-B5C1-4F71-9EAE-C5044402512D}" presName="Name8" presStyleCnt="0"/>
      <dgm:spPr/>
    </dgm:pt>
    <dgm:pt modelId="{27776862-0B1F-4CFC-ACCD-7BE63F43971F}" type="pres">
      <dgm:prSet presAssocID="{2F022059-B5C1-4F71-9EAE-C5044402512D}" presName="level" presStyleLbl="node1" presStyleIdx="1" presStyleCnt="3">
        <dgm:presLayoutVars>
          <dgm:chMax val="1"/>
          <dgm:bulletEnabled val="1"/>
        </dgm:presLayoutVars>
      </dgm:prSet>
      <dgm:spPr/>
    </dgm:pt>
    <dgm:pt modelId="{F2A16C3A-9053-4252-B9F6-080349F71286}" type="pres">
      <dgm:prSet presAssocID="{2F022059-B5C1-4F71-9EAE-C5044402512D}" presName="levelTx" presStyleLbl="revTx" presStyleIdx="0" presStyleCnt="0">
        <dgm:presLayoutVars>
          <dgm:chMax val="1"/>
          <dgm:bulletEnabled val="1"/>
        </dgm:presLayoutVars>
      </dgm:prSet>
      <dgm:spPr/>
    </dgm:pt>
    <dgm:pt modelId="{7E3F3897-FCA5-4BC4-A855-109E2D43A731}" type="pres">
      <dgm:prSet presAssocID="{EC0686FE-D0CE-4FE1-B760-E56AD597A51C}" presName="Name8" presStyleCnt="0"/>
      <dgm:spPr/>
    </dgm:pt>
    <dgm:pt modelId="{23E1B030-03EC-4305-A64B-42FC2E007D42}" type="pres">
      <dgm:prSet presAssocID="{EC0686FE-D0CE-4FE1-B760-E56AD597A51C}" presName="level" presStyleLbl="node1" presStyleIdx="2" presStyleCnt="3">
        <dgm:presLayoutVars>
          <dgm:chMax val="1"/>
          <dgm:bulletEnabled val="1"/>
        </dgm:presLayoutVars>
      </dgm:prSet>
      <dgm:spPr/>
    </dgm:pt>
    <dgm:pt modelId="{C60D33A0-58B4-4F34-A89D-464669994DDF}" type="pres">
      <dgm:prSet presAssocID="{EC0686FE-D0CE-4FE1-B760-E56AD597A51C}" presName="levelTx" presStyleLbl="revTx" presStyleIdx="0" presStyleCnt="0">
        <dgm:presLayoutVars>
          <dgm:chMax val="1"/>
          <dgm:bulletEnabled val="1"/>
        </dgm:presLayoutVars>
      </dgm:prSet>
      <dgm:spPr/>
    </dgm:pt>
  </dgm:ptLst>
  <dgm:cxnLst>
    <dgm:cxn modelId="{129898BE-B74A-4740-8111-7C0FE67629C8}" type="presOf" srcId="{ACEFBE30-D3CB-4006-8D88-0FC7A94B776D}" destId="{982C8EE6-6CEF-418F-AF55-D57C04067E06}" srcOrd="0" destOrd="0" presId="urn:microsoft.com/office/officeart/2005/8/layout/pyramid1"/>
    <dgm:cxn modelId="{F4B2DD61-8074-47A9-A301-89309EBAB89B}" type="presOf" srcId="{20FD79A7-BEE9-42E7-8B30-F2C57ADBAB67}" destId="{EC94A0ED-D10E-4DCC-A8E6-8F36B4A87F65}" srcOrd="0" destOrd="0" presId="urn:microsoft.com/office/officeart/2005/8/layout/pyramid1"/>
    <dgm:cxn modelId="{217E1119-9786-47CB-88E0-CABC94E36C00}" srcId="{ACEFBE30-D3CB-4006-8D88-0FC7A94B776D}" destId="{2F022059-B5C1-4F71-9EAE-C5044402512D}" srcOrd="1" destOrd="0" parTransId="{4CEBE973-A489-46CE-9E3E-DECBF361D864}" sibTransId="{D5C331FD-B9C4-427A-846C-C54AE468901E}"/>
    <dgm:cxn modelId="{B9B3323F-BCDE-439B-8BC9-AD40D4266B14}" srcId="{ACEFBE30-D3CB-4006-8D88-0FC7A94B776D}" destId="{EC0686FE-D0CE-4FE1-B760-E56AD597A51C}" srcOrd="2" destOrd="0" parTransId="{3E09E99B-DC77-4B04-8159-A9931F830E5F}" sibTransId="{B4465E2C-3B04-48E2-9EE2-286B5BBD22C6}"/>
    <dgm:cxn modelId="{706FA572-1F5F-41D7-BAE3-23459900C556}" type="presOf" srcId="{2F022059-B5C1-4F71-9EAE-C5044402512D}" destId="{27776862-0B1F-4CFC-ACCD-7BE63F43971F}" srcOrd="0" destOrd="0" presId="urn:microsoft.com/office/officeart/2005/8/layout/pyramid1"/>
    <dgm:cxn modelId="{776FD70F-64A9-44E7-851C-217F882FD56A}" srcId="{ACEFBE30-D3CB-4006-8D88-0FC7A94B776D}" destId="{20FD79A7-BEE9-42E7-8B30-F2C57ADBAB67}" srcOrd="0" destOrd="0" parTransId="{33E24889-CAF2-4BE3-8810-070F077D2430}" sibTransId="{5B4D936A-6F92-4F32-BFF6-D6E0CAF78DEE}"/>
    <dgm:cxn modelId="{37421859-2CCA-40AD-9D2F-CB2374632FF6}" type="presOf" srcId="{EC0686FE-D0CE-4FE1-B760-E56AD597A51C}" destId="{23E1B030-03EC-4305-A64B-42FC2E007D42}" srcOrd="0" destOrd="0" presId="urn:microsoft.com/office/officeart/2005/8/layout/pyramid1"/>
    <dgm:cxn modelId="{3301E1A2-E81F-4A0C-B4E4-96999A36FAC6}" type="presOf" srcId="{EC0686FE-D0CE-4FE1-B760-E56AD597A51C}" destId="{C60D33A0-58B4-4F34-A89D-464669994DDF}" srcOrd="1" destOrd="0" presId="urn:microsoft.com/office/officeart/2005/8/layout/pyramid1"/>
    <dgm:cxn modelId="{0C472995-774E-46B8-A8AB-BF25886084EA}" type="presOf" srcId="{2F022059-B5C1-4F71-9EAE-C5044402512D}" destId="{F2A16C3A-9053-4252-B9F6-080349F71286}" srcOrd="1" destOrd="0" presId="urn:microsoft.com/office/officeart/2005/8/layout/pyramid1"/>
    <dgm:cxn modelId="{C76D646B-EFC0-43F9-A3C6-C46746D78C56}" type="presOf" srcId="{20FD79A7-BEE9-42E7-8B30-F2C57ADBAB67}" destId="{B06DA5AF-093F-4780-B73E-8742E9740178}" srcOrd="1" destOrd="0" presId="urn:microsoft.com/office/officeart/2005/8/layout/pyramid1"/>
    <dgm:cxn modelId="{C0941CCC-DC49-4C7B-B144-2554131A798C}" type="presParOf" srcId="{982C8EE6-6CEF-418F-AF55-D57C04067E06}" destId="{FA2F05BF-3143-4CA6-A84F-FA8AFDBCAFF9}" srcOrd="0" destOrd="0" presId="urn:microsoft.com/office/officeart/2005/8/layout/pyramid1"/>
    <dgm:cxn modelId="{D50DF512-93C5-48CE-A189-C8EE82DBEE61}" type="presParOf" srcId="{FA2F05BF-3143-4CA6-A84F-FA8AFDBCAFF9}" destId="{EC94A0ED-D10E-4DCC-A8E6-8F36B4A87F65}" srcOrd="0" destOrd="0" presId="urn:microsoft.com/office/officeart/2005/8/layout/pyramid1"/>
    <dgm:cxn modelId="{421D04BA-183B-4EAF-A517-9CC7B32D932F}" type="presParOf" srcId="{FA2F05BF-3143-4CA6-A84F-FA8AFDBCAFF9}" destId="{B06DA5AF-093F-4780-B73E-8742E9740178}" srcOrd="1" destOrd="0" presId="urn:microsoft.com/office/officeart/2005/8/layout/pyramid1"/>
    <dgm:cxn modelId="{2216A30A-0E08-43A3-A51B-ACBD82FF0C71}" type="presParOf" srcId="{982C8EE6-6CEF-418F-AF55-D57C04067E06}" destId="{904415A5-E9CA-4264-882C-A248A68EB431}" srcOrd="1" destOrd="0" presId="urn:microsoft.com/office/officeart/2005/8/layout/pyramid1"/>
    <dgm:cxn modelId="{A8893695-EF49-4163-B578-1BEC287B1065}" type="presParOf" srcId="{904415A5-E9CA-4264-882C-A248A68EB431}" destId="{27776862-0B1F-4CFC-ACCD-7BE63F43971F}" srcOrd="0" destOrd="0" presId="urn:microsoft.com/office/officeart/2005/8/layout/pyramid1"/>
    <dgm:cxn modelId="{7F9DC409-9091-42FB-B182-DA3D3D573F2E}" type="presParOf" srcId="{904415A5-E9CA-4264-882C-A248A68EB431}" destId="{F2A16C3A-9053-4252-B9F6-080349F71286}" srcOrd="1" destOrd="0" presId="urn:microsoft.com/office/officeart/2005/8/layout/pyramid1"/>
    <dgm:cxn modelId="{902E94C3-4D41-40D3-BE3E-48401A851B67}" type="presParOf" srcId="{982C8EE6-6CEF-418F-AF55-D57C04067E06}" destId="{7E3F3897-FCA5-4BC4-A855-109E2D43A731}" srcOrd="2" destOrd="0" presId="urn:microsoft.com/office/officeart/2005/8/layout/pyramid1"/>
    <dgm:cxn modelId="{96BB046B-B083-47DF-8317-BC77B7F0B9FC}" type="presParOf" srcId="{7E3F3897-FCA5-4BC4-A855-109E2D43A731}" destId="{23E1B030-03EC-4305-A64B-42FC2E007D42}" srcOrd="0" destOrd="0" presId="urn:microsoft.com/office/officeart/2005/8/layout/pyramid1"/>
    <dgm:cxn modelId="{A9ECF68E-AF40-4814-AD9A-1E26B1153575}" type="presParOf" srcId="{7E3F3897-FCA5-4BC4-A855-109E2D43A731}" destId="{C60D33A0-58B4-4F34-A89D-464669994DDF}"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94A0ED-D10E-4DCC-A8E6-8F36B4A87F65}">
      <dsp:nvSpPr>
        <dsp:cNvPr id="0" name=""/>
        <dsp:cNvSpPr/>
      </dsp:nvSpPr>
      <dsp:spPr>
        <a:xfrm>
          <a:off x="990746" y="0"/>
          <a:ext cx="990745" cy="660497"/>
        </a:xfrm>
        <a:prstGeom prst="trapezoid">
          <a:avLst>
            <a:gd name="adj" fmla="val 7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kern="1200" dirty="0"/>
            <a:t>SaaS</a:t>
          </a:r>
        </a:p>
      </dsp:txBody>
      <dsp:txXfrm>
        <a:off x="990746" y="0"/>
        <a:ext cx="990745" cy="660497"/>
      </dsp:txXfrm>
    </dsp:sp>
    <dsp:sp modelId="{27776862-0B1F-4CFC-ACCD-7BE63F43971F}">
      <dsp:nvSpPr>
        <dsp:cNvPr id="0" name=""/>
        <dsp:cNvSpPr/>
      </dsp:nvSpPr>
      <dsp:spPr>
        <a:xfrm>
          <a:off x="495373" y="660497"/>
          <a:ext cx="1981491" cy="660497"/>
        </a:xfrm>
        <a:prstGeom prst="trapezoid">
          <a:avLst>
            <a:gd name="adj" fmla="val 7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kern="1200" dirty="0"/>
            <a:t>PaaS</a:t>
          </a:r>
        </a:p>
      </dsp:txBody>
      <dsp:txXfrm>
        <a:off x="842134" y="660497"/>
        <a:ext cx="1287969" cy="660497"/>
      </dsp:txXfrm>
    </dsp:sp>
    <dsp:sp modelId="{23E1B030-03EC-4305-A64B-42FC2E007D42}">
      <dsp:nvSpPr>
        <dsp:cNvPr id="0" name=""/>
        <dsp:cNvSpPr/>
      </dsp:nvSpPr>
      <dsp:spPr>
        <a:xfrm>
          <a:off x="0" y="1320994"/>
          <a:ext cx="2972237" cy="660497"/>
        </a:xfrm>
        <a:prstGeom prst="trapezoid">
          <a:avLst>
            <a:gd name="adj" fmla="val 7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kern="1200" dirty="0"/>
            <a:t>IaaS</a:t>
          </a:r>
        </a:p>
      </dsp:txBody>
      <dsp:txXfrm>
        <a:off x="520141" y="1320994"/>
        <a:ext cx="1931954" cy="660497"/>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7.emf"/></Relationships>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6-04-18T19:44:00.121"/>
    </inkml:context>
    <inkml:brush xml:id="br0">
      <inkml:brushProperty name="width" value="0.09333" units="cm"/>
      <inkml:brushProperty name="height" value="0.09333" units="cm"/>
      <inkml:brushProperty name="fitToCurve" value="1"/>
    </inkml:brush>
  </inkml:definitions>
  <inkml:traceGroup>
    <inkml:annotationXML>
      <emma:emma xmlns:emma="http://www.w3.org/2003/04/emma" version="1.0">
        <emma:interpretation id="{B9CDC86F-1C32-491E-9AE7-66384EC258C8}" emma:medium="tactile" emma:mode="ink">
          <msink:context xmlns:msink="http://schemas.microsoft.com/ink/2010/main" type="inkDrawing" rotatedBoundingBox="2067,13959 2161,17968 1971,17973 1877,13964" semanticType="callout" shapeName="Other">
            <msink:destinationLink direction="with" ref="{EA9B49A0-81CF-4548-B302-3F6F40F962A6}"/>
          </msink:context>
        </emma:interpretation>
      </emma:emma>
    </inkml:annotationXML>
    <inkml:trace contextRef="#ctx0" brushRef="#br0">77 3718 32 0,'-4'4'16'0,"4"1"-13"0,4 3-3 0,1 0 1 16,-5 0-1-16,4 0 0 0,1 4 0 16,0 0-3-16,-1 0 2 15,1 1 4-15,-1-1-3 16,1 0 0-1,-1 8 1-15,6 5 1 0,-1-1-1 16,4 4-1-16,1-3 1 16,0-1 24-16,-1-4-20 15,1-12-7-15,4-8 3 16,-4-24 18-16,-5-13-16 16,0-36 31-16,-4-32-26 15,-5-33 2-15,-5-44-7 16,1-33-2-16,-5-28 0 15,-10-17 4-15,-4-28-4 16,5 0 3-16,0 0-3 16,0 4 5-16,0 5-5 15,4 35-3-15,-4 17 2 16,4 61 5-16,-9-29-4 0,9 17-14 16,-8 24 11-16,-1 16-51 15</inkml:trace>
  </inkml:traceGroup>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6-04-18T19:44:54.155"/>
    </inkml:context>
    <inkml:brush xml:id="br0">
      <inkml:brushProperty name="width" value="0.13333" units="cm"/>
      <inkml:brushProperty name="height" value="0.13333" units="cm"/>
      <inkml:brushProperty name="color" value="#177D36"/>
      <inkml:brushProperty name="fitToCurve" value="1"/>
    </inkml:brush>
  </inkml:definitions>
  <inkml:traceGroup>
    <inkml:annotationXML>
      <emma:emma xmlns:emma="http://www.w3.org/2003/04/emma" version="1.0">
        <emma:interpretation id="{A8CC8F21-E7DA-4411-B95C-D38893E4F95D}" emma:medium="tactile" emma:mode="ink">
          <msink:context xmlns:msink="http://schemas.microsoft.com/ink/2010/main" type="inkDrawing" rotatedBoundingBox="3194,17583 3459,16419 3502,16429 3236,17593" semanticType="callout" shapeName="Other">
            <msink:sourceLink direction="with" ref="{39030215-9F5F-4F72-BCDC-48032FC7CD4E}"/>
            <msink:sourceLink direction="with" ref="{EC14203F-499D-4DEC-854C-92C72872F9F0}"/>
          </msink:context>
        </emma:interpretation>
      </emma:emma>
    </inkml:annotationXML>
    <inkml:trace contextRef="#ctx0" brushRef="#br0">1322-260 228 0,'-27'49'105'0,"8"-21"-83"0,-3 21-28 15,13-16 15-15,-5 19-8 16,0 13 5-16,-9 32-5 16,1 5 0-16,-6 7 0 15,5 1 1-15,1 16-1 0,3-5-6 0,1-7 4 16,-5-9-171-1</inkml:trace>
  </inkml:traceGroup>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6-04-18T19:44:58.235"/>
    </inkml:context>
    <inkml:brush xml:id="br0">
      <inkml:brushProperty name="width" value="0.13333" units="cm"/>
      <inkml:brushProperty name="height" value="0.13333" units="cm"/>
      <inkml:brushProperty name="color" value="#177D36"/>
      <inkml:brushProperty name="fitToCurve" value="1"/>
    </inkml:brush>
  </inkml:definitions>
  <inkml:traceGroup>
    <inkml:annotationXML>
      <emma:emma xmlns:emma="http://www.w3.org/2003/04/emma" version="1.0">
        <emma:interpretation id="{39030215-9F5F-4F72-BCDC-48032FC7CD4E}" emma:medium="tactile" emma:mode="ink">
          <msink:context xmlns:msink="http://schemas.microsoft.com/ink/2010/main" type="inkDrawing" rotatedBoundingBox="3213,17863 3305,14294 3402,14296 3310,17865" semanticType="verticalRange" shapeName="Line">
            <msink:destinationLink direction="with" ref="{A8CC8F21-E7DA-4411-B95C-D38893E4F95D}"/>
            <msink:destinationLink direction="with" ref="{2F1DD5A3-1CE3-4A9A-9F3C-658AEDAFD878}"/>
          </msink:context>
        </emma:interpretation>
      </emma:emma>
    </inkml:annotationXML>
    <inkml:trace contextRef="#ctx0" brushRef="#br0">1222-2392 216 0,'-23'68'98'0,"5"34"-77"0,-14 15-26 0,23-44 11 0,-5 61-6 16,0 45 5 0,5 60-4-16,0 77-3 0,4 33 2 15,5 32-31-15,5 33 24 0,0-5-179 16,-1-7 145 0,-13-17-8-16</inkml:trace>
  </inkml:traceGroup>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6-04-18T19:46:22.056"/>
    </inkml:context>
    <inkml:brush xml:id="br0">
      <inkml:brushProperty name="width" value="0.03528" units="cm"/>
      <inkml:brushProperty name="height" value="0.03528" units="cm"/>
      <inkml:brushProperty name="color" value="#177D36"/>
      <inkml:brushProperty name="fitToCurve" value="1"/>
    </inkml:brush>
  </inkml:definitions>
  <inkml:traceGroup>
    <inkml:annotationXML>
      <emma:emma xmlns:emma="http://www.w3.org/2003/04/emma" version="1.0">
        <emma:interpretation id="{DFCE57A8-6B41-469D-A215-6DB4FD12B316}" emma:medium="tactile" emma:mode="ink">
          <msink:context xmlns:msink="http://schemas.microsoft.com/ink/2010/main" type="writingRegion" rotatedBoundingBox="3279,16222 8528,13392 10284,16650 5036,19479"/>
        </emma:interpretation>
      </emma:emma>
    </inkml:annotationXML>
    <inkml:traceGroup>
      <inkml:annotationXML>
        <emma:emma xmlns:emma="http://www.w3.org/2003/04/emma" version="1.0">
          <emma:interpretation id="{4172094D-3E70-4816-8C16-33592D7A9F5A}" emma:medium="tactile" emma:mode="ink">
            <msink:context xmlns:msink="http://schemas.microsoft.com/ink/2010/main" type="paragraph" rotatedBoundingBox="3279,16222 8528,13392 10284,16650 5036,19479" alignmentLevel="1"/>
          </emma:interpretation>
        </emma:emma>
      </inkml:annotationXML>
      <inkml:traceGroup>
        <inkml:annotationXML>
          <emma:emma xmlns:emma="http://www.w3.org/2003/04/emma" version="1.0">
            <emma:interpretation id="{61FDB3D7-D310-4ABE-B5E2-5F2270A1B250}" emma:medium="tactile" emma:mode="ink">
              <msink:context xmlns:msink="http://schemas.microsoft.com/ink/2010/main" type="line" rotatedBoundingBox="3279,16222 8528,13392 10284,16650 5036,19479"/>
            </emma:interpretation>
          </emma:emma>
        </inkml:annotationXML>
        <inkml:traceGroup>
          <inkml:annotationXML>
            <emma:emma xmlns:emma="http://www.w3.org/2003/04/emma" version="1.0">
              <emma:interpretation id="{129EF66F-15AE-4C0E-8818-732AFEBC370E}" emma:medium="tactile" emma:mode="ink">
                <msink:context xmlns:msink="http://schemas.microsoft.com/ink/2010/main" type="inkWord" rotatedBoundingBox="3279,16222 8528,13392 10284,16650 5036,19479"/>
              </emma:interpretation>
              <emma:one-of disjunction-type="recognition" id="oneOf0">
                <emma:interpretation id="interp0" emma:lang="" emma:confidence="1">
                  <emma:literal/>
                </emma:interpretation>
              </emma:one-of>
            </emma:emma>
          </inkml:annotationXML>
          <inkml:trace contextRef="#ctx0" brushRef="#br0">0 2738 32 0,'10'8'16'0,"-10"-8"-13"0,4 4-3 16,-4-4 29-16,0 0-23 0,5 4 14 16,-1-4-14-16,1 0 22 15,-1 0-22-15,1-4 6 16,-1 0-8-16,1-4 3 16,4-5-6-16,-4 1 3 15,4 0-3-15,0-4 11 16,-5 0-10-16,6-9 3 15,-6 5-4-15,5-4 5 16,-4-1-5-16,-1-3 6 16,1 4-6-16,0-1 9 15,-1-3-8-15,-4 4 7 0,5-1-6 16,-1 1-5-16,1 0 2 0,-5-1 5 16,0-7-4-16,4 3-3 15,-4 1 2-15,0 0 0 16,0-1 0-16,0 1 5 15,5 4-4-15,-5-1 0 16,0 5 0-16,0 0 1 16,0 3-1-16,0 5 2 15,0 0-2-15,0 4 8 16,0 4-7-16,0 0 13 16,0 0-11-16,0 0-2 15,0 4-1-15,0 0-7 16,0 0 5-16,0 0 3 15,0 8-2-15,4 0-2 16,-4 0 1-16,0 4 1 0,5 5 0 16,0-1 2-16,-1 0-1 15,1 4-1-15,4 5 1 16,-5-1-1-16,1-4 0 16,4 5 5-16,0-1-4 15,0 0-5-15,0 0 3 16,1 1 0-16,3-1 1 15,1 13-3-15,0-5 2 16,-1 1 4-16,6 3-3 0,-1 5-5 16,-4-1 4-1,8 5 6-15,10 3-5 16,0 5-2-16,0 0 2 16,0 0 8-16,0-5-6 0,0 9-7 15,0-4 5-15,0-1 2 16,0 5-2-16,-5-4-5 15,0 4 4-15,1-1 3 16,-5 1-2-16,-5-4 3 16,0-9-2-16,-4-3-3 15,0 0 1-15,-5-9 12 16,0-8-9-16,0-3 8 16,-5-5-7-16,1 0 4 15,0-4-6-15,-1-4 17 0,1-4-14 16,-5-4 12-1,0 0-11-15,-5-4 2 0,1-4-5 16,-6-4-4 0,-3-4 2-16,-5 0 3 0,4-17-3 15,-4-3 3-15,-1-9-2 16,1 0-1-16,-5-3 1 16,0-9-4-16,1 4 2 15,-1 1 4-15,-5-1-3 16,1 0-2-16,-14-12 1 15,5 0 4-15,4 1-3 16,0-1 0-16,4 0 1 0,1-8 4 16,0 8-4-16,4 0-5 15,0 4 3 1,5-4 8-16,-1-4-5 0,1 0-1 16,5 5 0-1,3 3 4-15,1 4-4 0,0 8 0 16,5-3 0-16,-1 7 4 15,5 5-4-15,5 3 0 16,-1 9 0-16,1-1-7 16,-1 5 5-16,1 4 6 15,-1-1-5-15,6 5 7 16,-1 4-6-16,0 4-8 16,0 8 5-16,5 0 7 15,-1 8-5-15,1 0 1 16,0 0 0-16,8 4-1 15,-3 5 0-15,8 3 0 16,-4 0 0-16,-5 9 2 0,-4-1-1 16,-1 0 8-1,-3 5-7-15,-6 3-4 0,1 1 2 16,-5-1 0-16,-9 5 0 16,-1-5 5-16,-8-3-4 15,5-1 0-15,-1 1 0 16,-4-5-1-16,4-4 0 15,0 1-3-15,1-5 2 16,-1-4 4-16,0 0-3 16,1-4 3-16,3 1-2 15,1-5-1-15,0 0 1 16,0-4-4-16,4 0 2 0,1 0 1 16,4-4 0-1,0 0-9-15,0 0 7 0,0 0-2 16,0 0 3-16,0 0 1 15,0 0 0-15,0 0 8 16,0 0-6-16,0 0-9 16,0 0 5-16,0 0-2 15,4 0 3-15,1 0 4 16,0 0-3-16,-1 0 0 16,5 0 1-16,0 0-1 15,1 0 0-15,-1 0-3 16,0 0 2-16,0 0 1 15,9 0 0-15,5 0 2 0,0 0-1 16,-5-4-3-16,0 0 1 16,0 0 1-1,-4-4 0-15,4 0 0 0,-4 0 0 16,0-5 0-16,-1 1 0 16,1 0 0-16,0-4 0 15,-5 0 2-15,0-1-1 16,0-7-1-16,-4 4 1 15,4-5 1-15,-5 1-1 16,1 0 2-16,0-1-2 0,-1 1-1 16,1-4 1-1,-1-1-1-15,1 1 0 16,-1 4-6-16,1-1 5 16,0 1 3-16,-1-4-2 0,1 3 0 15,-1 1 1-15,1 4 1 16,-5-1-1-16,0 1-3 15,0 4 1-15,0 0 6 16,0-1-4-16,0 1 3 16,0 0-3-16,0 4-6 15,0 0 4-15,0 0 6 16,0-1-5-16,0 5-2 16,0 0 2-16,0 4-6 15,0 0 5-15,0 0 0 16,0 0 1-16,0 4 8 15,0 0-6-15,0 0-4 16,0 0 2-16,4 0 5 0,1 4-4 16,-1 0-5-16,1 0 3 15,0 0 0 1,-5 0 1-16,4 0 0 0,1 0 0 16,-1 0-6-16,1 4 5 15,-1-3 6-15,1 3-5 16,0 0 1-16,-1 0 0 15,1 0-1-15,-1 0 0 16,1 0 0-16,-1 0 0 16,1 0 0-16,4 5 0 15,-4-1 0-15,-1 4 0 16,5 0 0-16,0 0 0 16,1 1 0-16,-6-1 0 15,5 0-6-15,0 0 5 0,-4 1 0 16,-1-1 1-16,1 0 5 15,0 0-4-15,-1-4 3 16,1 0-3-16,-1 1-9 16,1-5 6-16,-1 0 7 15,1 0-5-15,-5-4 4 16,0 0-3-16,0 0-3 16,0 0 1-16,0-4 6 15,0 0-4-15,0 0-5 16,0 0 3-16,0-4 3 15,-5 0-2-15,1 0 6 0,-1 0-5 16,1-4-5 0,-1 0 3-16,1 0-3 15,-6-5 3-15,1 1 1 16,0-4 0-16,0 0 8 16,-5-8-6-16,1 3-9 0,-1-3 5 15,0-4 1-15,1-1 1 16,-1 1-3-16,5-1 2 15,0-3 6-15,0-5-4 16,4-3-3-16,0-1 2 16,5 1-6-16,5 3 5 0,4-3 3 15,0 7-2 1,0 5-2-16,5 0 1 16,0 3 1-16,-1 9 0 15,6 4 0-15,-6 4 0 16,6 0 2-16,-1 4-1 0,0 0 2 15,0 4-2-15,1 0-3 16,-1 4 1-16,0 4-2 16,9 0 2-16,5 0 1 15,0 0 0-15,-4 0 5 16,-1 0-4-16,-4-4-3 16,0 0 2-16,0-4 3 15,-5 0-3-15,0 0 0 16,0 0 1-16,-4 0-1 15,0-4 0-15,-5-4-3 16,0 0 2-16,-5 0 6 16,1 0-4-16,0-4-3 15,-5-5 2-15,0 1 0 0,0 0 0 16,0 4 2 0,0-8-1-16,-5 3 2 0,0 1-2 15,1 0-1-15,-5 4 1 16,0 0-1-16,4-1 0 15,1 1 0-15,-1 4 0 16,-4 0-3-16,4 0 2 16,5 4-2-16,0 0 2 15,0 0 6-15,0 0-4 16,0 4 0-16,0 0 0 16,0 0-4-16,0 0 2 15,0 0 1-15,0 0 0 0,5 4 2 16,-5 0-1-16,4 0-3 15,1 0 1-15,0 0 4 16,-1 4-3-16,1-4-2 16,-5 4 1-16,0 9 4 15,4-5-3-15,1 0 3 16,-1 0-2-16,-4 0-3 16,5 0 1-16,-1 0 1 15,1 1 0-15,-5-1 5 16,5 0-4-16,-1 4-5 15,1 0 3-15,-1-3 0 16,1 3 1-16,-1 0 0 16,1 0 0-16,-1 0 0 15,1 1 0-15,0-1 0 16,-1 0 0-16,1-4 0 16,-1 0 0-16,5 1-3 0,-4-1 2 15,4 0 4-15,0 0-3 16,0 4-2-1,-4 5 7-15,4-5-4 16,-4-4-6-16,8-4 1 16,1 0 3-1,-5-4 3-15,5-8 1 16,-1 0-2-16,1-12-3 31,-5 4 4-31,0 4-2 0,1-4-2 16,-1-1 1-1,-5 1 1-15,1-4 0 0,-1 4 0 16,1 0 0 0,4-1 0-16,-4-3 0 0,-1 0 0 15,1 4 0-15,-1 0 5 16,1 0-4-16,-5-5-5 16,0 5 3-16,0 0 3 15,0-4-2-15,0 4-2 16,0-1 1-16,0 1 4 15,0-8-3-15,0 4-2 16,0-5 1-16,0 1 4 16,0 4-3-16,-5 0 6 0,5 0-5 15,-4 3-5 1,4 1 3-16,0 0-3 16,0 0 3-16,-5 0 6 15,5 4-4-15,0 0 0 0,-4-1 0 16,4 1-4-16,0 0 2 15,0 0 4-15,0 0-3 16,-5 0 3-16,5 4-2 16,-9 0-1-16,9 0 1 15,0 0-7-15,0 4 5 16,0 0 0-16,0 0 1 16,0 0 2-16,0 0-1 15,0 0-1-15,0 0 1 16,0 0-1-16,0 0 0 15,0 0 0-15,0 0 0 16,0 8 0-16,0 0 0 0,0 0-3 16,0 0 2-16,0 0 4 15,0 0-3-15,0 4 0 16,0-3 1-16,0-1 4 16,0 0-4-16,9 8-5 15,-4 8 6 1,-1 1-5-1,1-1 2-15,-1-4 1 16,1 1 0-16,-5-1 0 16,4 0 0-16,1 0-3 15,0 1 2-15,-1-5 4 16,1 0-3-16,-1-4 0 16,1 0 1-16,-5 1-1 15,4 3 0-15,-4-4 0 0,5 0 0 16,-1 0 2-16,1 0-1 15,-5-3-6-15,5-1 4 16,-5 0 6-16,4 0-5 16,-4 8-2-16,0-12 2 15,0-4-3-15,5 4 2 16,-5-4 6-16,0 0-4 16,0 0-5-16,0 0 3 15,0 0 3-15,0-4-2 16,0 0 0-16,-5 0 1 15,1-4-1-15,-1 0 0 0,0 0 2 16,1 0-1-16,-1-5-3 16,1-3 1-16,-1 0-2 15,1 0 2-15,-1-4 4 16,1-1-3-16,-1-3 0 16,0-4 1-16,1-5-1 15,-1 1 0-15,1 3 0 16,-1 1 0-16,1 0-3 15,-1 3 2-15,-4 1 4 16,9 0-3-16,0 3-2 16,0-19 1-16,0 7 1 15,9 1 0 1,-4 3 0-16,-1 5-6 16,1 4 5-16,-1 4 3 15,1-1-2-15,-1 5 0 0,6 4 1 16,-1 0-1-1,-5 4 0-15,5 0 0 0,-4 0 0 16,4 0 0-16,0 4 0 16,-4 0 2-16,4 0-1 15,5 4 2-15,-1 0-2 16,5 4-6-16,1 0 4 16,-6 0 3-16,1 4-2 15,0 1-2-15,-1-5 1 0,1 4 4 16,0 4-3-16,-1 0 0 15,6 0 1 1,-6-3-1-16,1-1 0 16,0 4 2-16,-1-4-1 0,1 0-1 15,0 1 1-15,-5-1-4 16,0 0 2-16,0 0-2 16,0 0 2-16,0 0 6 15,1 1-4-15,-1-1-3 16,0-4 2-16,0 0 0 15,5 0 0-15,-1 0 0 16,-4 4 0-16,1-4-3 16,3 1 2-16,1-1 4 15,0-4-3-15,-5 0 0 16,0-4 1-16,0 0-1 16,0-8 0-16,-4 4 0 15,-1-5 0-15,1 1 0 16,-1 0 0-16,1 0 0 15,-1 0-3-15,1-4 2 16,-5 0 4-16,0 0-3 16,0-1 6-16,0-3-5 15,0 0-5-15,0-4 3 16,0-9 0-16,0 5 1 16,0 0 2-16,0-1-1 15,0 1-3-15,0 0 1 16,0-5 1-16,0 1 0 15,-5-1 0-15,5 1 0 16,0 0 0-16,0-17 0 16,0 9 0-16,0 3 2 15,0 1-1-15,0 3-3 16,0 5 1-16,5-4 4 16,0 7-3-16,-1 1-5 15,1 4 4-15,-1 4 3 16,1 0-2-16,4 3 0 15,0 1 1-15,0 0-4 16,0 4 2-16,0 0 9 16,-4 0-6-16,4 4-9 15,0 0 5-15,0 0 4 16,-4 0-2-16,4 0 0 16,-4 4 1-16,-1 0 1 15,1 0-4-15,-1 0 2 16,10-4 3-16,-14 0-3 15,9 0 0-15,-9 0 1 16,9 4 1-16,-9-4-1 16,0 0-1-16,0 0 1 15,-4 0-1-15,-5 0 0 16,4 0 2-16,-4 0-1 16,0 0-1-16,0 0 1 15,0 0-4-15,-1 0 2 16,1 4 4-16,0 0-3 15,0 0-5-15,0 1 4 16,0-1 11-16,0 4-8 0,0 0-11 16,-1 0 7-16,-3 4 3 15,-1 0-1-15,5 0-2 16,0 13 1 0,4 3 1-16,1-8 2 15,4 5-1-15,4 3-3 16,1 0 1-16,-1-3 1 15,1-1 0-15,-1 0 5 16,1 1-4-16,4-5-8 16,0 0 5-16,0-3 1 15,1-1 1-15,3-4 0 16,1 0 0-16,-5-4-3 0,0 0 2 16,0-4 6-1,0 0-4-15,1-4 0 0,-1-4 0 16,4 0-1-1,1 0 0-15,-5-8-3 0,0 0 2 16,0-4 1-16,10 0 0 16,-6-1 0-16,-4-3 0 15,1-4 0-15,-1 3 0 16,-5 1 2-16,1-4-1 16,-1 4-1-16,1-1 1 15,-5 1 1-15,0 0-1 16,-9-5-6-16,0 5 4 15,0-4 3-15,4 4-2 16,0-1 0-16,-8 5 1 16,4 0-1-16,0 4 0 15,-1 4-3-15,6-1 2 0,-1 1 4 16,1 4-3-16,4 4 0 16,0 0 1-1,9 4-1 1,9 4 0-16,-4 5 5 15,-1-1-4-15,1 4 0 16,0 0 0-16,0 4 1 16,-1 5-1-16,5-1 2 15,5 4-2-15,0 5-1 16,4 3 1-16,1 5-4 0,4 4 2 16,9 11 4-1,-5 1-3-15,1 0-2 16,4-4 1-16,0 11 1 15,14-7 0-15,-1 4 2 0,1 0-1 16,-5 4-3 0,0 4 1-16,-4 4 4 0,-5-4-3 15,-4 0 0-15,-1-1 1 16,-8 5 1-16,-1 0-1 16,-4 0-3-16,-5 9 1 15,-4-5 1-15,-5-4 0 16,-5-4 5-16,-4-1-4 15,-4 1-3-15,-1-4 2 16,-9-4-3-16,1-4 2 0,-5 0 6 16,-5-9-4-16,-5-7 3 15,-4-5-3-15,10-3-6 16,-6-9 4-16,-4-8 6 16,5 1-5-16,-10-5-4 15,6-8 3-15,3-4 8 16,1-8-5-16,-1-5-9 15,1-3 5-15,0-8 1 16,-1-4 1-16,6-1 0 16,-6-11 0-16,10-1 0 15,0 1 0-15,9-5-3 16,-1 0 2-16,10-7 1 16,5-1 0-16,4 0-3 0,5 5 2 15,-1 3 6-15,6 8-4 16,4 5-5-16,8 4 3 15,10-1-3 1,5 9 3-16,0 0 1 0,-1-5 0 16,1 1 0-16,0-8 0 15,-5 3 5-15,4-3-4 16,-8-9 23-16,-1-24-19 16,-4-12 18-16,5-24-18 15,-1-21 4-15,10-36-7 16,18-28-20-16,0-42 14 15,-1-31-181-15,1-45 145 16,-9-21-143 0</inkml:trace>
          <inkml:trace contextRef="#ctx0" brushRef="#br0" timeOffset="941.3245">1109 552 308 0,'-32'0'138'0,"9"12"-109"15,9-16-37-15,5 12 17 0,5-4-9 16,-5-12-96 0,0-4-159-16</inkml:trace>
          <inkml:trace contextRef="#ctx0" brushRef="#br0" timeOffset="-26948.3714">-1514 2117 48 0,'0'4'23'0,"0"0"-19"0,0-8-5 0,0 4 14 15,0 0-11-15,0 0 22 16,0 4-18 0,0 0 17-16,4 0-18 15,1 21 4 1,0-5-1-16,4 0-6 0,0 1 5 16,9-1-6-16,9 0 3 15,1 0-3-15,-1 1 5 16,5-5-5-16,0 0 20 15,0-4-17-15,4-4 8 16,1-4-9-16,-5-4 18 16,4-8-17-16,1-4 13 0,-1-4-12 15,-4-21 5-15,0-7-7 0,0-9 4 16,5-4-6 0,8-4 0-16,-4 1 0 15,-4-5-1-15,-1 0 0 0,-4-8 0 16,0-8 0-16,-4-4 0 15,-1 0 0-15,-9-9 2 16,0 9-1-16,-4 8-3 16,0-12 1-16,-5 4 4 15,-5 0-3-15,-4 7-2 16,0 10 1-16,-9 11 4 16,0 4-3-16,-9 4 12 15,0 13-10-15,-5 8-3 16,-4 3 1-16,-5 5 5 15,0 8-4-15,4 8 0 0,1 8 0 16,4 4 4-16,0 0-4 16,1 4 0-16,-1 4 0 15,0 5-1 1,0 7 0-16,-4 4 2 0,-1 9-1 16,1 12-1-16,0-5 1 15,4 1-1-15,0 0 0 16,0 7-3-16,5 1 2 15,4 4 1-15,5 0 0 16,0 0-3-16,4 4 2 16,5-1 4-16,0-3-3 15,5-4 0-15,4-8 1 16,5-9-7-16,0-3 5 16,4-5 3-16,5-7-2 15,-1 3 3-15,1-8-2 0,0 0-9 16,0 1 6-16,0-1 4 15,-1 0-2-15,1-3 3 16,5-1-2-16,8 0-3 16,1 0 1-16,-1-4 6 15,1 5-4-15,-6-1 0 16,1 0 0-16,0 0-1 16,0 4 0-16,0 5 2 15,0-1-1-15,-4 0-3 16,3-3 1-16,-3 11 1 15,-1 1 0-15,-4-1 0 16,0 1 0-16,0-1 2 16,-1 0-1-16,1 5 2 15,-5 12-2-15,1-1-6 0,-6 1 4 16,1 8 6-16,-5-5-5 16,0 13-2-16,0-4 2 15,-4-4 3-15,0 0-3 16,-1-9 3-16,-4 17-2 15,0-4 2-15,-4 0-2 16,-1 0-1-16,-4-1 1 0,-5 13 1 16,1-8-1-1,-1-4-3-15,-4-8 1 16,-5 4 4-16,0-1-3 16,-4-3 0-16,-1 0 1 15,1 0-1-15,-5-5 0 0,0 1-3 16,-4-5 2-16,4 1 6 15,-5-8-4-15,-4-5 0 16,0-8 0-16,4-3-1 16,1-13 0-16,4-4-3 15,0-4 2-15,5-4 4 16,-1-8-3-16,1-9 0 16,-5-11 1-16,5-9-7 15,-1-7 5-15,6-5 0 16,3-4 1-16,10-16-3 15,5-4 2-15,4-4-5 16,4 0 5-16,10-4 3 16,0 8-2-16,4 8-14 0,0 4 12 15,5 0-84-15,9 0 67 16,13 12-128 0</inkml:trace>
          <inkml:trace contextRef="#ctx0" brushRef="#br0" timeOffset="4607.0941">790 3589 184 0,'-23'20'82'0,"18"-24"-65"0,14-20-21 0,-4 8 31 15,18-25-22 1,4-20 23-16,10-36-21 0,26-4-3 16,20-25-2-16,12-20 6 0,10-20-6 15,18-21-4-15,19-28 2 16,18-4-6-16,-15 0 5 16,15-4-45-16,4 4 36 0,-4 4-49 15,-19 9 44 1,15 23-79-1,-10 1 71-15,-14 15-48 16</inkml:trace>
          <inkml:trace contextRef="#ctx0" brushRef="#br0" timeOffset="4247.9616">963 2952 168 0,'36'-56'75'0,"33"-9"-59"0,13-41-20 0,-41 50 39 16,23-21-28-16,4-33-3 16,24-20-1-16,22-12-9 15,0 0 5-15,0-8 0 0,-9 9 1 16,0-10-45-16,4 10 35 15,-13 7-103 1,-5 12 87-16,-9 9-42 0</inkml:trace>
        </inkml:traceGroup>
      </inkml:traceGroup>
    </inkml:traceGroup>
  </inkml:traceGroup>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6-04-18T19:44:56.788"/>
    </inkml:context>
    <inkml:brush xml:id="br0">
      <inkml:brushProperty name="width" value="0.13333" units="cm"/>
      <inkml:brushProperty name="height" value="0.13333" units="cm"/>
      <inkml:brushProperty name="color" value="#177D36"/>
      <inkml:brushProperty name="fitToCurve" value="1"/>
    </inkml:brush>
  </inkml:definitions>
  <inkml:traceGroup>
    <inkml:annotationXML>
      <emma:emma xmlns:emma="http://www.w3.org/2003/04/emma" version="1.0">
        <emma:interpretation id="{5B38E3A8-0344-4A6E-9635-9D5FEBC10CA6}" emma:medium="tactile" emma:mode="ink">
          <msink:context xmlns:msink="http://schemas.microsoft.com/ink/2010/main" type="writingRegion" rotatedBoundingBox="2179,14840 2731,14840 2731,17873 2179,17873">
            <msink:destinationLink direction="with" ref="{BA5BF208-8CCE-460C-B891-32F7C0723E8C}"/>
          </msink:context>
        </emma:interpretation>
      </emma:emma>
    </inkml:annotationXML>
    <inkml:traceGroup>
      <inkml:annotationXML>
        <emma:emma xmlns:emma="http://www.w3.org/2003/04/emma" version="1.0">
          <emma:interpretation id="{158373A3-ABA5-4324-BBBC-C5C7359480F5}" emma:medium="tactile" emma:mode="ink">
            <msink:context xmlns:msink="http://schemas.microsoft.com/ink/2010/main" type="paragraph" rotatedBoundingBox="2179,14840 2731,14840 2731,17873 2179,17873" alignmentLevel="1"/>
          </emma:interpretation>
        </emma:emma>
      </inkml:annotationXML>
      <inkml:traceGroup>
        <inkml:annotationXML>
          <emma:emma xmlns:emma="http://www.w3.org/2003/04/emma" version="1.0">
            <emma:interpretation id="{D8ECF6DF-1E5A-48DB-9E05-F18531C25AC4}" emma:medium="tactile" emma:mode="ink">
              <msink:context xmlns:msink="http://schemas.microsoft.com/ink/2010/main" type="line" rotatedBoundingBox="2179,14840 2731,14840 2731,17873 2179,17873"/>
            </emma:interpretation>
          </emma:emma>
        </inkml:annotationXML>
        <inkml:traceGroup>
          <inkml:annotationXML>
            <emma:emma xmlns:emma="http://www.w3.org/2003/04/emma" version="1.0">
              <emma:interpretation id="{EC14203F-499D-4DEC-854C-92C72872F9F0}" emma:medium="tactile" emma:mode="ink">
                <msink:context xmlns:msink="http://schemas.microsoft.com/ink/2010/main" type="inkWord" rotatedBoundingBox="2179,14840 2731,14840 2731,17873 2179,17873">
                  <msink:destinationLink direction="with" ref="{A8CC8F21-E7DA-4411-B95C-D38893E4F95D}"/>
                </msink:context>
              </emma:interpretation>
            </emma:emma>
          </inkml:annotationXML>
          <inkml:trace contextRef="#ctx0" brushRef="#br0">551 1184 56 0,'-18'-57'26'0,"-5"33"-21"0,0-25-6 15,10 9 33-15,-1-21-25 16,-9-16 17-16,0-12-18 16,0-13 0-16,1-23-4 15,3-5 1-15,1 4-2 16,0-8-48-16,0-12 37 15,4-4-64-15</inkml:trace>
          <inkml:trace contextRef="#ctx0" brushRef="#br0" timeOffset="397.3447">168 1095 104 0,'-59'-41'46'0,"50"13"-37"0,-10-65-11 16,10 48 5-16,0-28-3 15,0-16-3-15,-5-49 2 16,-4-28 4-16,4-29-3 16,5-32-109-16</inkml:trace>
          <inkml:trace contextRef="#ctx0" brushRef="#br0" timeOffset="1085.3491">478-1849 124 0,'-23'85'59'0,"10"-12"-47"0,-1 53-15 15,5-69 23-15,4 52-16 16,5 45-2-16,5 33 0 16,9 40 0-16,4 36-1 15,14 41-155-15</inkml:trace>
        </inkml:traceGroup>
      </inkml:traceGroup>
    </inkml:traceGroup>
  </inkml:traceGroup>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6-04-18T19:50:35.834"/>
    </inkml:context>
    <inkml:brush xml:id="br0">
      <inkml:brushProperty name="width" value="0.09333" units="cm"/>
      <inkml:brushProperty name="height" value="0.09333" units="cm"/>
      <inkml:brushProperty name="color" value="#177D36"/>
      <inkml:brushProperty name="fitToCurve" value="1"/>
    </inkml:brush>
  </inkml:definitions>
  <inkml:traceGroup>
    <inkml:annotationXML>
      <emma:emma xmlns:emma="http://www.w3.org/2003/04/emma" version="1.0">
        <emma:interpretation id="{B117F868-B454-4344-BADD-70DCC641E658}" emma:medium="tactile" emma:mode="ink">
          <msink:context xmlns:msink="http://schemas.microsoft.com/ink/2010/main" type="writingRegion" rotatedBoundingBox="9361,16374 33049,15377 33192,18766 9504,19763"/>
        </emma:interpretation>
      </emma:emma>
    </inkml:annotationXML>
    <inkml:traceGroup>
      <inkml:annotationXML>
        <emma:emma xmlns:emma="http://www.w3.org/2003/04/emma" version="1.0">
          <emma:interpretation id="{009D370B-D78C-4124-B902-422B0953F495}" emma:medium="tactile" emma:mode="ink">
            <msink:context xmlns:msink="http://schemas.microsoft.com/ink/2010/main" type="paragraph" rotatedBoundingBox="9361,16374 33049,15377 33192,18766 9504,19763" alignmentLevel="1"/>
          </emma:interpretation>
        </emma:emma>
      </inkml:annotationXML>
      <inkml:traceGroup>
        <inkml:annotationXML>
          <emma:emma xmlns:emma="http://www.w3.org/2003/04/emma" version="1.0">
            <emma:interpretation id="{ECFC5948-8AC4-4C19-8DEC-C9C88EA7C517}" emma:medium="tactile" emma:mode="ink">
              <msink:context xmlns:msink="http://schemas.microsoft.com/ink/2010/main" type="line" rotatedBoundingBox="9361,16374 33049,15377 33192,18766 9504,19763"/>
            </emma:interpretation>
          </emma:emma>
        </inkml:annotationXML>
        <inkml:traceGroup>
          <inkml:annotationXML>
            <emma:emma xmlns:emma="http://www.w3.org/2003/04/emma" version="1.0">
              <emma:interpretation id="{05DAC43B-3762-4BEE-ABAB-AD1018A7C00A}" emma:medium="tactile" emma:mode="ink">
                <msink:context xmlns:msink="http://schemas.microsoft.com/ink/2010/main" type="inkWord" rotatedBoundingBox="9410,17528 10437,17484 10454,17868 9426,17912"/>
              </emma:interpretation>
              <emma:one-of disjunction-type="recognition" id="oneOf0">
                <emma:interpretation id="interp0" emma:lang="" emma:confidence="0">
                  <emma:literal>.</emma:literal>
                </emma:interpretation>
                <emma:interpretation id="interp1" emma:lang="" emma:confidence="0">
                  <emma:literal>~</emma:literal>
                </emma:interpretation>
                <emma:interpretation id="interp2" emma:lang="" emma:confidence="0">
                  <emma:literal>`</emma:literal>
                </emma:interpretation>
                <emma:interpretation id="interp3" emma:lang="" emma:confidence="0">
                  <emma:literal>-</emma:literal>
                </emma:interpretation>
                <emma:interpretation id="interp4" emma:lang="" emma:confidence="0">
                  <emma:literal>_</emma:literal>
                </emma:interpretation>
              </emma:one-of>
            </emma:emma>
          </inkml:annotationXML>
          <inkml:trace contextRef="#ctx0" brushRef="#br0">-11327 1646 208 0,'-150'-69'95'0,"100"49"-75"0,-37-17-25 0,41 9 39 15,-18-5-28-15,-18-7 3 16,0 3-6-16,-9 9-33 16,4 4 24-16,-4 11-93 15,-14 5 76-15,-4 4-122 0</inkml:trace>
        </inkml:traceGroup>
        <inkml:traceGroup>
          <inkml:annotationXML>
            <emma:emma xmlns:emma="http://www.w3.org/2003/04/emma" version="1.0">
              <emma:interpretation id="{38615495-7FAB-4639-BACC-6F63A2A5CE36}" emma:medium="tactile" emma:mode="ink">
                <msink:context xmlns:msink="http://schemas.microsoft.com/ink/2010/main" type="inkWord" rotatedBoundingBox="9412,17200 13403,17033 13487,19047 9497,19215"/>
              </emma:interpretation>
              <emma:one-of disjunction-type="recognition" id="oneOf1">
                <emma:interpretation id="interp5" emma:lang="" emma:confidence="1">
                  <emma:literal/>
                </emma:interpretation>
              </emma:one-of>
            </emma:emma>
          </inkml:annotationXML>
          <inkml:trace contextRef="#ctx0" brushRef="#br0" timeOffset="-5451.0372">-8695 2080 128 0,'-22'24'59'0,"12"-20"-47"0,-3 0-15 16,4-4 82-16,0 4-63 15,4 0 37-15,0 0-38 0,1 0 27 16,4 5-31-16,0 7 8 0,4 8-13 16,6 13-10-16,-1 11 4 15,9 9-7-15,0 4 6 16,0 8-78-16,1-8 61 16,-1-5-141-1,5-7 121-15,-5-8-50 16</inkml:trace>
          <inkml:trace contextRef="#ctx0" brushRef="#br0" timeOffset="-5174.9627">-8508 2031 260 0,'-27'73'118'0,"4"-57"-93"0,10 17-32 16,8-17 12-16,0 12-6 16,5 9-22-16,0-1 18 15,0 9-71-15,0-4 59 16,0-1-97-16,0-3 87 0,10-9-66 15</inkml:trace>
          <inkml:trace contextRef="#ctx0" brushRef="#br0" timeOffset="-4843.2562">-8430 2031 296 0,'-23'57'131'0,"19"-41"-103"0,-1 13-35 16,0-13 9-16,5 4-3 16,0 21-39-16,5 3 31 15,0 1-53-15,-1-1 48 16,5-3-134-16,0-9 114 16,1-3-62-16</inkml:trace>
          <inkml:trace contextRef="#ctx0" brushRef="#br0" timeOffset="-4556.4592">-8311 2400 288 0,'-78'69'128'0,"64"-32"-101"0,1 15-34 0,8-15-16 16,1-1 16-16,-1 5-90 15,0-5 75-15,5 5-111 0,0 3 100 16,5-7-48-16</inkml:trace>
          <inkml:trace contextRef="#ctx0" brushRef="#br0" timeOffset="-14786.838">-12349 1439 220 0,'128'-28'101'0,"-59"-9"-79"0,113 13-28 16,-82 12 13-16,69-4-7 16,36-9-3-16,74-3 2 15,26-1-19-15,19 1 16 16,37-4-44-16,22-9 37 0,0-4-68 15,14-3 60 1,9-1-89-16</inkml:trace>
          <inkml:trace contextRef="#ctx0" brushRef="#br0" timeOffset="-868.535">-9885 912 324 0,'-164'-12'148'0,"63"12"-117"0,-8 0-39 0,49 4 25 15,-22 0-15-15,-32 0-15 16,-13 0 11 0,-6 4-51-16,-26-4 41 0,13 0-107 15,-5 0 92-15,10-4-171 16</inkml:trace>
        </inkml:traceGroup>
        <inkml:traceGroup>
          <inkml:annotationXML>
            <emma:emma xmlns:emma="http://www.w3.org/2003/04/emma" version="1.0">
              <emma:interpretation id="{CE9D21F1-2B63-4005-9645-ACEF6C8B77B5}" emma:medium="tactile" emma:mode="ink">
                <msink:context xmlns:msink="http://schemas.microsoft.com/ink/2010/main" type="inkWord" rotatedBoundingBox="14568,17135 18668,16962 18725,18334 14626,18507"/>
              </emma:interpretation>
              <emma:one-of disjunction-type="recognition" id="oneOf2">
                <emma:interpretation id="interp6" emma:lang="" emma:confidence="1">
                  <emma:literal/>
                </emma:interpretation>
              </emma:one-of>
            </emma:emma>
          </inkml:annotationXML>
          <inkml:trace contextRef="#ctx0" brushRef="#br0" timeOffset="-28999.1305">-6925 1232 264 0,'-4'77'121'0,"8"-20"-95"0,5 20-33 15,-4-44 15-15,4 19-8 16,9 13-82-16,1 4 65 16,-1 4-149-16,0 8 128 15,-4-12-35-15</inkml:trace>
          <inkml:trace contextRef="#ctx0" brushRef="#br0" timeOffset="-28698.345">-6441 981 236 0,'-64'53'105'0,"59"-9"-83"0,-4 9-28 0,5-29 15 15,-1 13-8-15,1 20-1 0,-1-5 1 16,1 1-13-16,-6-4 10 16,6-5-103-16,-5 13 82 0,4-8-132 15</inkml:trace>
          <inkml:trace contextRef="#ctx0" brushRef="#br0" timeOffset="-28334.9769">-6067 1021 220 0,'-68'94'101'0,"40"-50"-79"0,-13 41-28 0,18-32 21 15,-4 16-13-15,-19 24-9 16,-4 13 5-16,0 15-52 0,4-7 42 16,5 8-180-16</inkml:trace>
          <inkml:trace contextRef="#ctx0" brushRef="#br0" timeOffset="-16846.1797">-5492 1581 168 0,'36'-8'78'0,"-4"4"-61"0,14-4-21 0,-1 4 34 15,19 0-25-15,23-4-1 16,13-5-2-16,33 1-5 16,17-8 2-16,14-12 6 0,37 3-4 15,13-7-47-15,24-1 36 0,17-7-70 16,5-5 61 0,5-12-81-1</inkml:trace>
          <inkml:trace contextRef="#ctx0" brushRef="#br0" timeOffset="-9543.1304">-3914 1261 304 0,'-9'40'138'0,"9"-11"-109"0,9 31-37 0,-9-35 14 16,9 11-7-16,0 17-10 15,10 0 8-15,-1 8-60 0,5-5 49 16,-1 1-124-16,-3-4 106 15,-1-9-109-15</inkml:trace>
          <inkml:trace contextRef="#ctx0" brushRef="#br0" timeOffset="-9246.4926">-3508 957 176 0,'5'12'82'0,"-5"0"-65"0,0 45-21 0,0-33 51 16,0 13-38-16,4 7 8 15,1 13-12-15,-1 12 8 16,6 0-10-16,-6 16 2 0,1-8-4 15,-1 0-6-15,1-8 4 16,-1-8-62-16,1-4 50 16,-1-9-83-1,1-11 73-15,-5-9-93 16</inkml:trace>
          <inkml:trace contextRef="#ctx0" brushRef="#br0" timeOffset="-8962.3095">-3106 900 200 0,'0'4'88'0,"-5"4"-69"0,0 4-24 16,1 0 36-16,4 17-26 16,0 7-1-16,0 13-2 15,0 16-2-15,-5 16 0 0,1-4-31 0,-5-4 24 16,0 4-90-16,-1 0 75 16,6-4-106-1</inkml:trace>
          <inkml:trace contextRef="#ctx0" brushRef="#br0" timeOffset="-29667.2917">-7207 912 280 0,'-5'8'125'0,"10"4"-99"0,13 9-33 16,-9-9 17-16,18 16-9 16,10 9-3-16,8 11 1 15,10 5 1-15,4 20 0 0,10 0-76 0,-1 4 60 16,10 16-183-1,13 9 154 1,0-5-18-16</inkml:trace>
          <inkml:trace contextRef="#ctx0" brushRef="#br0" timeOffset="-1368.8691">-6053 2230 208 0,'0'8'95'0,"-5"-8"-75"0,1 0-25 0,-6 0 53 0,1 0-39 15,-4-4 41-15,-6-4-37 16,-8 0 38-16,-5-4-38 15,-9-1 5-15,-23-3-13 0,-4 0-12 16,-5-17 6-16,-19 5-95 16,-3-4 75-16,-24-13-172 15,5 4 148 1,-9 1-65-16</inkml:trace>
        </inkml:traceGroup>
        <inkml:traceGroup>
          <inkml:annotationXML>
            <emma:emma xmlns:emma="http://www.w3.org/2003/04/emma" version="1.0">
              <emma:interpretation id="{C95383F8-63C8-4FDD-AFD6-2BE5A57D89FD}" emma:medium="tactile" emma:mode="ink">
                <msink:context xmlns:msink="http://schemas.microsoft.com/ink/2010/main" type="inkWord" rotatedBoundingBox="19320,16146 26553,15842 26667,18564 19435,18869"/>
              </emma:interpretation>
              <emma:one-of disjunction-type="recognition" id="oneOf3">
                <emma:interpretation id="interp7" emma:lang="" emma:confidence="1">
                  <emma:literal/>
                </emma:interpretation>
              </emma:one-of>
            </emma:emma>
          </inkml:annotationXML>
          <inkml:trace contextRef="#ctx0" brushRef="#br0" timeOffset="-16331.7061">-2395 1476 152 0,'91'-8'69'0,"-59"3"-55"0,64-15-18 16,-50 4 3-16,22 0 0 15,19-5 3-15,22-3-2 16,10-4-30-16,4-5 23 16,14-3-95-16,0-5 79 15,9-15-22-15</inkml:trace>
          <inkml:trace contextRef="#ctx0" brushRef="#br0" timeOffset="-15809.8285">-1993 2076 160 0,'86'-21'72'0,"-31"17"-57"0,45-40-19 16,-59 32 9-16,42-1-5 0,22-7-3 16,9-4 2-16,18 0-24 15,5-5 19 1,-5-3-129-16,0-9 105 0,-9-7 0 15</inkml:trace>
          <inkml:trace contextRef="#ctx0" brushRef="#br0" timeOffset="-34785.9125">-456 275 256 0,'14'33'115'0,"-1"-9"-91"0,10 61-30 16,-14-36 10-16,14 32-5 15,14 20-24-15,-5 37 19 16,-5 33-90-16,-9 23 74 15,-4 5-97-15,-10-4 89 16,-17-13-32-16</inkml:trace>
          <inkml:trace contextRef="#ctx0" brushRef="#br0" timeOffset="-32143.3285">37 1962 308 0,'91'-93'138'0,"-36"32"-109"0,81-52-37 0,-72 64 17 15,32-40-9-15,27-21-62 0,14-7 49 16,5-1-55-1,-1-12 51-15,10-4-53 0,-10 5 53 0,-9 11-79 16,1 13 73 0,-10 7-51-16</inkml:trace>
          <inkml:trace contextRef="#ctx0" brushRef="#br0" timeOffset="-34382.4048">0 0 272 0,'-9'20'125'0,"14"4"-99"0,13 41-33 15,-14-32 15-15,19 11-8 16,0 29 0-16,0 20 0 15,0 25-6-15,-5 12 5 16,0 12-95-16,-9 12 75 0,0 4-110 16,-9 12 99-1,-9-12-61-15</inkml:trace>
          <inkml:trace contextRef="#ctx0" brushRef="#br0" timeOffset="-31648.8079">274 2007 264 0,'14'-69'121'0,"36"45"-95"0,9-45-33 16,-32 40 9-16,14-23-3 15,19-9 0-15,4-16 1 16,4-13-40-16,19-3 32 15,-1-8-84-15,1 3 70 0,0 5-91 16,4-12 85 0,-9 7-39-16</inkml:trace>
          <inkml:trace contextRef="#ctx0" brushRef="#br0" timeOffset="-31288.124">383 1905 208 0,'110'-40'95'0,"-69"7"-75"0,36-27-25 16,-36 23 22-16,14-3-15 15,27-9-6-15,14-16 4 16,0-4-23-16,9-8 17 15,-9 4-84-15,13-8 70 16,-9 4-113-16</inkml:trace>
          <inkml:trace contextRef="#ctx0" brushRef="#br0" timeOffset="-33766.0178">548-102 236 0,'-19'29'108'0,"15"-9"-85"0,-1 20-29 0,1-11 13 15,4 20-7-15,0 11 2 16,0 25-1-16,0 21-3 15,-5 16 1-15,1-1-10 0,-6 13 8 16,-3-4-94-16,-1-5 76 16,0 1-141-1</inkml:trace>
          <inkml:trace contextRef="#ctx0" brushRef="#br0" timeOffset="-33195.185">1113-227 244 0,'-32'48'111'0,"23"-19"-87"0,-5 35-30 16,5-23 38-16,-23 24-27 15,0 24 7-15,-4 25-8 16,0 28-3-16,-1-9 0 16,1 13-43-16,-6-8 33 0,6-8-135 15,4 0 112-15,5-13-105 16</inkml:trace>
          <inkml:trace contextRef="#ctx0" brushRef="#br0" timeOffset="-32864.2489">1588-211 380 0,'-69'61'171'16,"51"-33"-135"-16,-5 25-46 0,9-21 23 0,1 29-12 15,-5 12-3-15,-10 40 1 16,-4 13-19-16,-4 12 16 16,-1 8-77-16,1 4 62 0,8-12-174 15,1 4 149-15,4-16-111 16</inkml:trace>
          <inkml:trace contextRef="#ctx0" brushRef="#br0" timeOffset="-10867.2192">1364 1796 184 0,'-9'8'85'0,"9"-8"-67"0,5-4-23 15,4 0 41-15,9-4-29 16,9-8 9-16,28-17-12 0,13-7 6 15,15-9-7 1,22-20-2-16,22-12 0 0,15-12-21 16,13-17 16-16,18 1-83 0,-4-17 68 15,4-4-139 1</inkml:trace>
          <inkml:trace contextRef="#ctx0" brushRef="#br0" timeOffset="-11424.3848">2523 2433 132 0,'0'4'59'0,"9"0"-47"0,18-8-15 0,-13 4 63 16,9 0-48-16,9-4 40 16,27-9-38-16,14-3 15 15,23-16-21-15,9-5-5 0,32-7-1 0,13-17-2 16,14-12 0 0,19-4-23-16,4-12 18 0,4-5-51 15,10 5 43-15,-9 8-104 16,-1-12 90-1,1 4-67-15</inkml:trace>
          <inkml:trace contextRef="#ctx0" brushRef="#br0" timeOffset="-19063.8254">2751 1496 60 0,'178'-37'29'0,"-82"-15"-23"0,54-13-7 16,-63 36 0-16,45-11 0 15,-36 7-27-15,100-35 22 16,9-1-32-16</inkml:trace>
          <inkml:trace contextRef="#ctx0" brushRef="#br0" timeOffset="-7803.6228">2929 356 340 0,'4'9'151'0,"1"-1"-119"0,22 24-41 16,-13-12 13-16,4 5-5 15,5 7 0-15,4 13 1 0,5 3-23 16,5 9 18-16,-5-4-62 0,-5-4 51 16,-4-5-88-1,0-3 79-15,-10 3-103 16,1-7 96-16,-5 3-46 15</inkml:trace>
          <inkml:trace contextRef="#ctx0" brushRef="#br0" timeOffset="-7521.4579">3385 344 252 0,'0'17'111'0,"0"11"-87"0,23 17-30 16,-19-21 15-16,10 0-8 15,4 9-3-15,1-1 1 16,-6 0-2-16,1 1 2 15,-5-5-61-15,0-3 49 0,0 3-97 16,-4-4 84-16,-1-3-92 16</inkml:trace>
          <inkml:trace contextRef="#ctx0" brushRef="#br0" timeOffset="-7204.2989">3764 279 272 0,'-10'45'125'16,"6"-8"-99"-16,-5 36-33 0,4-37 17 0,1 13-9 15,-5 3-15-15,-5 13 12 16,0-4-73-16,-4-8 58 16,0-9-128-16,-1-7 111 15,6-9-60-15</inkml:trace>
          <inkml:trace contextRef="#ctx0" brushRef="#br0" timeOffset="-18331.4567">3736 1074 120 0,'-4'-8'55'0,"13"16"-43"0,14-16-15 0,-1 16 4 16,10-28-2-16,19 8 6 0,17-4-4 15,14-1-14-15,18-3 11 16,5-4-31-16,23-13 25 16,14-3-35-16,13-5 32 15,18 0-42-15</inkml:trace>
          <inkml:trace contextRef="#ctx0" brushRef="#br0" timeOffset="-3256.6094">4516 2169 192 0,'-159'-57'88'0,"67"-28"-69"0,-54-20-24 0,87 48-62 15</inkml:trace>
        </inkml:traceGroup>
        <inkml:traceGroup>
          <inkml:annotationXML>
            <emma:emma xmlns:emma="http://www.w3.org/2003/04/emma" version="1.0">
              <emma:interpretation id="{FB5BE6EE-94FA-4855-82B5-DD54794C1271}" emma:medium="tactile" emma:mode="ink">
                <msink:context xmlns:msink="http://schemas.microsoft.com/ink/2010/main" type="inkWord" rotatedBoundingBox="27559,15608 33049,15377 33192,18766 27701,18997"/>
              </emma:interpretation>
              <emma:one-of disjunction-type="recognition" id="oneOf4">
                <emma:interpretation id="interp8" emma:lang="" emma:confidence="1">
                  <emma:literal/>
                </emma:interpretation>
              </emma:one-of>
            </emma:emma>
          </inkml:annotationXML>
          <inkml:trace contextRef="#ctx0" brushRef="#br0" timeOffset="-24022.8879">8946 275 208 0,'9'25'95'0,"18"-5"-75"0,19 8-25 0,-37-3 39 0,5 7-28 15,4 13 28-15,5 7-25 16,-5 13 21-16,5 8-23 16,4 0-6-16,1 8 0 0,-6-8-26 15,-3-4 19-15,-1 0-40 16,-4-8 36-16,-1-4-64 15,1-13 57-15,4-7-65 16,0-9 61 0,-4-11-87-16</inkml:trace>
          <inkml:trace contextRef="#ctx0" brushRef="#br0" timeOffset="-23687.88">9334 689 304 0,'-10'61'138'16,"10"-13"-109"-16,0-3-37 0,0-25 5 15,0 5 1-15,0-1-25 0,0 8 21 16,0 1-45-16,0-1 39 16,-4-3-68-16,-1-5 61 0,1 4-67 15,-1-7 65 1,-4-5-85-16</inkml:trace>
          <inkml:trace contextRef="#ctx0" brushRef="#br0" timeOffset="-24816.044">9402-767 356 0,'-55'219'157'0,"23"-93"-123"0,-18 81-43 0,27-86 19 0,-13 46-10 15,-1 39-20-15,-17 5 16 16,13-16-35-16,-1-5 29 16,11-31-59-16,3-26 52 0,10-23-132 15,9-25 115-15</inkml:trace>
          <inkml:trace contextRef="#ctx0" brushRef="#br0" timeOffset="-22835.1167">10182-483 316 0,'-50'162'144'0,"22"-72"-113"0,-13 43-39 16,19-48 14-16,-19 33-7 15,-14 24-58-15,-4 24 46 16,-33 13-48-16,10 3 45 16,-18 13-81-16,9-1 74 15,-10-19-127-15</inkml:trace>
          <inkml:trace contextRef="#ctx0" brushRef="#br0" timeOffset="-23111.8003">9584 851 276 0,'-36'102'125'0,"27"-62"-99"0,0 13-33 0,4-33-19 16,-4 4 19 0,4-7-88-16,-4-1 74 0,0-4-107 15,0-8 97-15,0-12-44 16</inkml:trace>
          <inkml:trace contextRef="#ctx0" brushRef="#br0" timeOffset="-23396.9457">9548 750 260 0,'-5'101'115'0,"1"-72"-91"0,-1 7-30 0,1-20 4 16,-1 21 0-16,-4-1-52 15,0-3 42-15,0-5-60 16,0 0 54-16,0-7-142 0</inkml:trace>
          <inkml:trace contextRef="#ctx0" brushRef="#br0" timeOffset="-27111.8404">6031 304 260 0,'0'61'118'16,"0"-5"-93"-16,14 38-32 0,-10-46 23 0,1 21-14 15,-5 0-7-15,13 0 5 16,-8 8-26-16,4-8 20 16,0-4-84-16,-4-8 69 0,-1-9-128 15,1-11 113 1,-1-9-17-16</inkml:trace>
          <inkml:trace contextRef="#ctx0" brushRef="#br0" timeOffset="-26795.5135">6364 142 260 0,'-9'89'118'0,"0"-65"-93"0,-14 13-32 0,18-13 9 16,1 16-3-16,-5 9-8 16,-1 8 6-16,1 4-37 0,-4 12 31 15,-1-4-53-15,-4-9 48 0,-5-7-112 16,9 0 97-1,-4 0-41-15</inkml:trace>
          <inkml:trace contextRef="#ctx0" brushRef="#br0" timeOffset="-26422.7952">6551 393 276 0,'-69'69'125'0,"60"-49"-99"0,-4 21-33 0,4-21 15 0,-1 12-8 16,1 5-20-16,-4 16 16 16,-1-1-33-1,0-3 29-15,-4 0-61 0,4 7 52 0,1-3-59 16,-6-4 57-16,1-9-103 15</inkml:trace>
          <inkml:trace contextRef="#ctx0" brushRef="#br0" timeOffset="-26110.3911">6875 425 248 0,'-41'86'111'0,"22"-46"-87"0,1 21-30 0,9-33 15 16,-5 17-8-16,-4 0-43 16,0-1 34-16,-5-3-40 15,5-5 36-15,0-3-98 16,-1-9 85-16,-8-8-71 16</inkml:trace>
          <inkml:trace contextRef="#ctx0" brushRef="#br0" timeOffset="-25698.6616">7053 324 288 0,'-37'85'128'0,"23"-24"-101"0,-22 20-34 0,13-36 17 15,-4 16-9-15,-1 3-20 16,-3 13 15-16,-1 0-41 16,-5 5 35-16,5-5-86 0,0-4 74 0,5-13-151 15</inkml:trace>
          <inkml:trace contextRef="#ctx0" brushRef="#br0" timeOffset="-17773.607">7240 693 176 0,'-5'20'78'0,"19"-12"-61"0,31 5-21 16,-17 7-17-16,27-12 16 15,4 8-18-15,28-12 17 0,8-12-11 16,10 4 13-1,9-4-15-15,23 0 14 16,0-4-14-16,4-5 14 0,1-3-92 16</inkml:trace>
          <inkml:trace contextRef="#ctx0" brushRef="#br0" timeOffset="-2448.3329">6688 2047 288 0,'-155'45'131'0,"86"-45"-103"0,-49-20-35 16,58-1-97-16,-36-19 80 0,-4-9-188 15,-9-28 162-15,8-4 19 16</inkml:trace>
          <inkml:trace contextRef="#ctx0" brushRef="#br0" timeOffset="-10447.6335">6314 2084 104 0,'91'-49'46'0,"-55"9"-37"0,56 3-11 0,-42 17-65 15,5-8 52-15,18-9-35 16</inkml:trace>
          <inkml:trace contextRef="#ctx0" brushRef="#br0" timeOffset="-12535.5795">7094 2725 200 0,'105'-9'88'0,"-60"-11"-69"0,56-16-24 0,-38 15 50 0,33-7-37 16,32-13 9-16,23-3-12 15,31-13-9-15,5-4 4 16,23 0-54-16,0-7 42 0,0-10-77 15,13 5 68-15,-18 5-114 16</inkml:trace>
          <inkml:trace contextRef="#ctx0" brushRef="#br0" timeOffset="-12188.5555">9872 2096 236 0,'41'-4'105'0,"-9"-16"-83"0,50-33-28 0,-50 41 18 0,36-8-11 15,19-13-8-15,22-7 5 16,10-5-18-16,13-16 15 16,10 4-54-16,8 1 46 15,15 3-51-15,3-12 48 0,1 0-110 16</inkml:trace>
          <inkml:trace contextRef="#ctx0" brushRef="#br0" timeOffset="-13405.7453">10410 746 252 0,'9'16'115'0,"5"-16"-91"0,22 0-30 0,-17 8 1 15,17-4 3-15,1 8-22 0,13-20 18 16,14 4-36-16,4-4 32 15,14-4-68 1,-9-4 59-16,14-5-117 0</inkml:trace>
        </inkml:traceGroup>
      </inkml:traceGroup>
    </inkml:traceGroup>
  </inkml:traceGroup>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6-04-18T19:44:39.696"/>
    </inkml:context>
    <inkml:brush xml:id="br0">
      <inkml:brushProperty name="width" value="0.53333" units="cm"/>
      <inkml:brushProperty name="height" value="1.06667" units="cm"/>
      <inkml:brushProperty name="color" value="#E2EFD9"/>
      <inkml:brushProperty name="tip" value="rectangle"/>
      <inkml:brushProperty name="rasterOp" value="maskPen"/>
      <inkml:brushProperty name="fitToCurve" value="1"/>
    </inkml:brush>
  </inkml:definitions>
  <inkml:trace contextRef="#ctx0" brushRef="#br0">565 3237 104 0,'-9'20'49'0,"4"-16"-39"0,1-16-12 15,4 8 5-15,-5-8-3 16,-4-8-6-16,4-25 5 0,-4 0 11 15,0-11-8-15,0-38 5 16,-5-35-5 0,5 31 5-16,-4-105-6 0,-1-16 3 15,0-20-3-15,5 0-1 16,0 4 1-16,13 4 1 16,-8 12-1-16,4 24-1 15,0 5 1-15,-5 11-1 16,1 17 0-16,-1 32-3 15,1 25 2-15,-1 24 1 0,1 20 0 16,-6 20 16-16,-3 25-12 16,4 28 7-1,-5 33-8-15,5 24-5 16,-5 20 2-16,5 20 0 0,-5 37 0 0,10 8 2 16,4 25-1-16,4 20-1 15,10 11 1-15,4 34-7 16,10 11 5-16,4 25 6 15,4-21-5-15,1 1-2 16,-1-17 2-16,-4-40-6 16,0-16 5-16,-9-29 3 15,-5-29-2-15,-4-31 3 16,-5-25-2-16,0-16-1 16,-9-41-2-1,-9-28 1-15,-5-21 4 0,-4-44-3 16,-10-28 0-1,-13-33 1-15,-4-41 1 16,-10-27-1-16,-4-38-1 0,-14-7 1 16,9-9-4-16,9-3 2 15,10 3 4-15,8 25-3 16,5 16 3-16,9 41-2 16,10 28-3-16,-1 32 1 15,5 17 1-15,4 12 0 16,5 44-9-16,0 17 7 15,0 28-4-15,0 36 4 0,5 33 4 16,-1 40-2-16,5 29-2 16,1 45 1-1,8 24-2-15,14 40 2 16,-5 17-5-16,14 27 5 16,-4 1-3-16,-1 13 3 0,1-38 4 15,-1-11-3-15,-4-17-2 16,-5-36 1-16,5-49 4 15,-9-20-3-15,0-25 0 16,-5-32 1-16,1-20-1 16,-6-53 11-1,-4-37-9-15,0-31 3 16,-4-34-4-16,0-32-1 16,-5-32 1-16,-5-24-1 15,0-49 0-15,1-17 8 16,-1-15-6-16,-4-5-9 15,14-4 5-15,-1 17 7 16,5 11-5-16,1 17 1 16,-1 41 0-16,-5 11 1 0,1 29-1 15,-1 28 2 1,1 29-2-16,0 20-1 0,-5 20 1 16,0 17 4-16,-5 20-4 15,5 16 0-15,-5 52 0 16,1 30 4-16,4 19-4 15,0 37 11-15,0 36-9 16,4 25-10-16,1 44 6 16,9 21 11-16,8 28-8 0,1-4 0 15,0 12-1-15,4-37-1 16,-13-40 0-16,0-36-6 16,-10-41 5-16,-4-33-6 15,0-32 6-15,0-32 0 16,0-33 1-16,-4-36 8 15,-10-41-6-15,0-52-9 16,-4-46 5-16,0-64 4 16,0-44-2-16,4-25 0 15,5-28 1-15,9 3 4 16,9-3-4-16,5 24 3 16,-1 20-3-16,6 33-3 15,22 32 1-15,0 37 1 0,-9 44 0 16,-5 33-9-16,-4 28 7 15,-5 36-2-15,-4 54 3 16,-5 35 12 0,5 42-9-16,-5 52-3 15,4 44 1-15,-3 50-9 0,-1 23 7 16,0 33 1-16,0 21 1 16,5-9-9-16,-1-16 7 15,-4-8 1-15,5-41 1 16,-9-40 2-16,-1-41-1 15,-4-32 19-15,0-33-16 16,-4-32-15-16,-1-24 10 0,1-33 4 16,-6-24-3-16,1-41 4 15,-4-60-3 1,-1-46 2-16,9-47-2 16,1-42-1-16,8-19 1 0,10-21-1 15,9 4 0-15,4 16-3 16,5 13 2-16,5 20-2 15,-5 32 2-15,-1 12 6 16,1 29-4-16,0 28 0 16,-4 25 0-16,-5 28-7 15,-5 28 5-15,-5 25-3 16,1 44 3-16,-5 20-2 16,-4 37 2-16,-5 57 4 15,-5 4-3-15,-8 40 9 16,-1 25-7-16,-4 20-9 15,-1 24 5-15,1-8-4 0,-9 1 4 16,-5-9 4-16,-5-33-2 16,1-15-2-16,-5-29 1 15,0-20 1 1,4-33 0-16,-4-24 2 0,5-25-1 16,4-23-1-16,14-25 1 15,-5-20-1-15,27-29 0 16,5-52-3-16,14-50 2 15,18-67 1-15,19-70 0 16,13-45-17-16,27-80 13 16,41-86-149-1</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6-04-18T19:44:55.173"/>
    </inkml:context>
    <inkml:brush xml:id="br0">
      <inkml:brushProperty name="width" value="0.13333" units="cm"/>
      <inkml:brushProperty name="height" value="0.13333" units="cm"/>
      <inkml:brushProperty name="color" value="#177D36"/>
      <inkml:brushProperty name="fitToCurve" value="1"/>
    </inkml:brush>
  </inkml:definitions>
  <inkml:traceGroup>
    <inkml:annotationXML>
      <emma:emma xmlns:emma="http://www.w3.org/2003/04/emma" version="1.0">
        <emma:interpretation id="{2F1DD5A3-1CE3-4A9A-9F3C-658AEDAFD878}" emma:medium="tactile" emma:mode="ink">
          <msink:context xmlns:msink="http://schemas.microsoft.com/ink/2010/main" type="inkDrawing" rotatedBoundingBox="3203,18068 3701,14290 3994,14329 3497,18107" semanticType="callout" shapeName="Other">
            <msink:sourceLink direction="with" ref="{39030215-9F5F-4F72-BCDC-48032FC7CD4E}"/>
          </msink:context>
        </emma:interpretation>
      </emma:emma>
    </inkml:annotationXML>
    <inkml:trace contextRef="#ctx0" brushRef="#br0">160 3775 208 0,'-28'0'92'0,"14"-8"-73"0,-8-16-24 0,8 7 33 0,0-23-23 16,-4-13 23-16,0-32-21 16,0-41-6-1,4-28 0-15,14-53 2 0,9-20-3 16,9-36 6-16,10-5-5 0,17-28 3 16,24 4-3-16,4-8-1 15,0 24 1-15,4-3-27 16,-8 31 21-16,-1 21-127 15,-9 20 102-15,5 29-111 16</inkml:trace>
  </inkml:traceGroup>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6-04-18T19:44:55.942"/>
    </inkml:context>
    <inkml:brush xml:id="br0">
      <inkml:brushProperty name="width" value="0.13333" units="cm"/>
      <inkml:brushProperty name="height" value="0.13333" units="cm"/>
      <inkml:brushProperty name="color" value="#177D36"/>
      <inkml:brushProperty name="fitToCurve" value="1"/>
    </inkml:brush>
  </inkml:definitions>
  <inkml:traceGroup>
    <inkml:annotationXML>
      <emma:emma xmlns:emma="http://www.w3.org/2003/04/emma" version="1.0">
        <emma:interpretation id="{EA9B49A0-81CF-4548-B302-3F6F40F962A6}" emma:medium="tactile" emma:mode="ink">
          <msink:context xmlns:msink="http://schemas.microsoft.com/ink/2010/main" type="inkDrawing" rotatedBoundingBox="2065,13522 2200,18305 2081,18309 1946,13526" semanticType="callout" shapeName="Other">
            <msink:sourceLink direction="with" ref="{B9CDC86F-1C32-491E-9AE7-66384EC258C8}"/>
          </msink:context>
        </emma:interpretation>
      </emma:emma>
    </inkml:annotationXML>
    <inkml:trace contextRef="#ctx0" brushRef="#br0">209 4781 112 0,'-4'-8'52'0,"-1"-41"-41"0,1 4-14 0,-1 25 74 16,1-16-57-16,-1-29 46 16,0-12-44-16,1-37 25 0,-1-36-31 15,5-16 15-15,0-37-19 0,0-24 6 16,0-36-9 0,5-29 4-16,-1-29-6 15,-4-11 3-15,0-9-3 0,-13-32-59 16,-6 33 45-16,-8 7-96 15,0 29 83-15,-5 32-137 16,0 33 124 0,5 28 18-16</inkml:trace>
  </inkml:traceGroup>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6-04-18T19:45:11.283"/>
    </inkml:context>
    <inkml:brush xml:id="br0">
      <inkml:brushProperty name="width" value="0.53333" units="cm"/>
      <inkml:brushProperty name="height" value="1.06667" units="cm"/>
      <inkml:brushProperty name="color" value="#FFFF00"/>
      <inkml:brushProperty name="tip" value="rectangle"/>
      <inkml:brushProperty name="rasterOp" value="maskPen"/>
      <inkml:brushProperty name="fitToCurve" value="1"/>
    </inkml:brush>
  </inkml:definitions>
  <inkml:trace contextRef="#ctx0" brushRef="#br0">137 1439 200 0,'-14'61'88'0,"0"-33"-69"0,-9-7-24 0,14-9 2 16,0-4 1-16,0 0 18 16,0-4-13-16,9-4 16 15,-5-4-14-15,1-8 17 0,4-4-17 16,4-9 23-16,1-11-21 0,0-13-3 15,-1-7-2-15,-4-5 0 16,5-8-1-16,-5-25-1 16,-5-15 1-1,1-5-4-15,-1 5 2 0,0-1-5 16,-4 1 5-16,-4 0-14 16,-1 3 12-16,5 5-58 15,4 12 47-15,10 7-84 16,-1 9 75-16,1 5-105 15</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6-04-18T19:45:11.673"/>
    </inkml:context>
    <inkml:brush xml:id="br0">
      <inkml:brushProperty name="width" value="0.53333" units="cm"/>
      <inkml:brushProperty name="height" value="1.06667" units="cm"/>
      <inkml:brushProperty name="color" value="#FFFF00"/>
      <inkml:brushProperty name="tip" value="rectangle"/>
      <inkml:brushProperty name="rasterOp" value="maskPen"/>
      <inkml:brushProperty name="fitToCurve" value="1"/>
    </inkml:brush>
  </inkml:definitions>
  <inkml:trace contextRef="#ctx0" brushRef="#br0">118 1738 228 0,'-22'4'101'0,"-1"-28"-79"0,0-25-28 0,14 25 21 16,0-16-13-16,0-9 24 0,0-8-20 16,-1-16 1-16,6-16-5 15,4-12-2-15,4-9 1 0,6 1-4 16,3-9 2-16,1-4 4 16,4 1-3-16,0 3 3 15,5 13-2-15,0 7-34 16,-5-7 26-16,1 8-82 15,-1 7 69-15,-5 17-158 16</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6-04-18T19:45:12.187"/>
    </inkml:context>
    <inkml:brush xml:id="br0">
      <inkml:brushProperty name="width" value="0.53333" units="cm"/>
      <inkml:brushProperty name="height" value="1.06667" units="cm"/>
      <inkml:brushProperty name="color" value="#FFFF00"/>
      <inkml:brushProperty name="tip" value="rectangle"/>
      <inkml:brushProperty name="rasterOp" value="maskPen"/>
      <inkml:brushProperty name="fitToCurve" value="1"/>
    </inkml:brush>
  </inkml:definitions>
  <inkml:trace contextRef="#ctx0" brushRef="#br0">-7 477 248 0,'18'4'111'0,"-18"-48"-87"0,19-9-30 0,-10 29-1 15,9-33 4-15,5-24-33 16,13-24 28-16,19-41-215 16</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6-04-18T19:44:53.328"/>
    </inkml:context>
    <inkml:brush xml:id="br0">
      <inkml:brushProperty name="width" value="0.13333" units="cm"/>
      <inkml:brushProperty name="height" value="0.13333" units="cm"/>
      <inkml:brushProperty name="color" value="#177D36"/>
      <inkml:brushProperty name="fitToCurve" value="1"/>
    </inkml:brush>
  </inkml:definitions>
  <inkml:traceGroup>
    <inkml:annotationXML>
      <emma:emma xmlns:emma="http://www.w3.org/2003/04/emma" version="1.0">
        <emma:interpretation id="{BA5BF208-8CCE-460C-B891-32F7C0723E8C}" emma:medium="tactile" emma:mode="ink">
          <msink:context xmlns:msink="http://schemas.microsoft.com/ink/2010/main" type="inkDrawing" rotatedBoundingBox="2592,15767 2745,17939 2648,17946 2496,15774" semanticType="underline" shapeName="Other">
            <msink:sourceLink direction="with" ref="{5B38E3A8-0344-4A6E-9635-9D5FEBC10CA6}"/>
          </msink:context>
        </emma:interpretation>
      </emma:emma>
    </inkml:annotationXML>
    <inkml:trace contextRef="#ctx0" brushRef="#br0">469 507 124 0,'0'-8'59'0,"-5"-4"-47"0,-8-9-15 16,8 13 35-16,1-16-26 15,-1-13 26-15,1-15-24 16,-6-21 18-16,1 0-19 0,5-4 4 0,-10-13-7 16,5 21 5-16,0-40-6 15,0 4 20-15,0 3-17 16,-1 9 11-16,6 8-12 15,4 4 8-15,0 8-10 16,0 8 18-16,-5 12-16 16,1 13 15-16,4 11-15 15,0 1 14-15,0 16-14 16,4 8 9-16,1 4-11 16,4 12 7-16,-4 4-7 15,-1 4-5-15,1 9 2 0,4 7 5 16,0 13-4-16,5 20 0 15,-5 16 0 1,4 8-1-16,-3 13 0 0,-1-1 2 16,9 17-1-16,-4 7-3 15,-5-7 1-15,-9 0 4 16,9-5-3-16,0 1 6 16,-9-9-5-16,-5 5 0 15,5-17 0-15,-4-12-1 16,-1-12 0-16,1-8 0 15,-1 0 0-15,1-4-76 16,4-12 60-16,-5-9-183 16,5-3 154-1,0-9-80-15</inkml:trace>
  </inkml:traceGroup>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16-04-18T19:44:53.807"/>
    </inkml:context>
    <inkml:brush xml:id="br0">
      <inkml:brushProperty name="width" value="0.13333" units="cm"/>
      <inkml:brushProperty name="height" value="0.13333" units="cm"/>
      <inkml:brushProperty name="color" value="#177D36"/>
      <inkml:brushProperty name="fitToCurve" value="1"/>
    </inkml:brush>
  </inkml:definitions>
  <inkml:traceGroup>
    <inkml:annotationXML>
      <emma:emma xmlns:emma="http://www.w3.org/2003/04/emma" version="1.0">
        <emma:interpretation id="{23F4A560-8580-426E-AB44-9C0400A47F58}" emma:medium="tactile" emma:mode="ink">
          <msink:context xmlns:msink="http://schemas.microsoft.com/ink/2010/main" type="inkDrawing" rotatedBoundingBox="2817,17861 3055,16134 3110,16142 2871,17869" semanticType="callout" shapeName="Other"/>
        </emma:interpretation>
      </emma:emma>
    </inkml:annotationXML>
    <inkml:trace contextRef="#ctx0" brushRef="#br0">930-547 200 0,'-28'77'88'0,"10"-17"-69"0,-5 34-24 16,19-74 27-16,-14 57-18 16,-1 28 18-16,-4 25-17 15,5 12 12-15,0 8-12 16,4 8-1-16,1-8-2 0,-1-4-2 0,0-20 1 15,1-21-63-15,-1-7 49 16,-4-13-167 0</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3E8882-FCB0-4158-A21B-8867596CFAE5}" type="datetimeFigureOut">
              <a:rPr lang="en-GB" smtClean="0"/>
              <a:t>25/04/2016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01DF7D-A93E-4504-A378-174BE0680404}" type="slidenum">
              <a:rPr lang="en-GB" smtClean="0"/>
              <a:t>‹#›</a:t>
            </a:fld>
            <a:endParaRPr lang="en-GB"/>
          </a:p>
        </p:txBody>
      </p:sp>
    </p:spTree>
    <p:extLst>
      <p:ext uri="{BB962C8B-B14F-4D97-AF65-F5344CB8AC3E}">
        <p14:creationId xmlns:p14="http://schemas.microsoft.com/office/powerpoint/2010/main" val="15332425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DA4597-E10E-478F-955A-F2B0D536C2CF}" type="slidenum">
              <a:rPr lang="en-US" smtClean="0"/>
              <a:t>3</a:t>
            </a:fld>
            <a:endParaRPr lang="en-US"/>
          </a:p>
        </p:txBody>
      </p:sp>
    </p:spTree>
    <p:extLst>
      <p:ext uri="{BB962C8B-B14F-4D97-AF65-F5344CB8AC3E}">
        <p14:creationId xmlns:p14="http://schemas.microsoft.com/office/powerpoint/2010/main" val="3860831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moving into an age where the analyst and IT user who used to dominate</a:t>
            </a:r>
            <a:r>
              <a:rPr lang="en-US" baseline="0" dirty="0"/>
              <a:t> and control BI had to translate requirements and then build a BI reporting system </a:t>
            </a:r>
          </a:p>
          <a:p>
            <a:r>
              <a:rPr lang="en-US" baseline="0" dirty="0"/>
              <a:t>This starts off at the first wave – which is the technical user </a:t>
            </a:r>
          </a:p>
          <a:p>
            <a:r>
              <a:rPr lang="en-US" baseline="0" dirty="0"/>
              <a:t>The second wave a more advanced user that can self-serve BI and the last wave is everyone else that will consume the reports </a:t>
            </a:r>
          </a:p>
          <a:p>
            <a:r>
              <a:rPr lang="en-US" baseline="0" dirty="0"/>
              <a:t>In this session we’re concerned about the middle user </a:t>
            </a:r>
            <a:endParaRPr lang="en-US" dirty="0"/>
          </a:p>
        </p:txBody>
      </p:sp>
      <p:sp>
        <p:nvSpPr>
          <p:cNvPr id="4" name="Slide Number Placeholder 3"/>
          <p:cNvSpPr>
            <a:spLocks noGrp="1"/>
          </p:cNvSpPr>
          <p:nvPr>
            <p:ph type="sldNum" sz="quarter" idx="10"/>
          </p:nvPr>
        </p:nvSpPr>
        <p:spPr/>
        <p:txBody>
          <a:bodyPr/>
          <a:lstStyle/>
          <a:p>
            <a:fld id="{3D556634-5046-4BBF-9C48-91AACFA0BD7F}" type="slidenum">
              <a:rPr lang="en-US" smtClean="0"/>
              <a:t>24</a:t>
            </a:fld>
            <a:endParaRPr lang="en-US"/>
          </a:p>
        </p:txBody>
      </p:sp>
    </p:spTree>
    <p:extLst>
      <p:ext uri="{BB962C8B-B14F-4D97-AF65-F5344CB8AC3E}">
        <p14:creationId xmlns:p14="http://schemas.microsoft.com/office/powerpoint/2010/main" val="3612232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walk through an overview of how Power BI works.  </a:t>
            </a:r>
          </a:p>
          <a:p>
            <a:pPr marL="228600" indent="-228600">
              <a:buFont typeface="+mj-lt"/>
              <a:buAutoNum type="arabicPeriod"/>
            </a:pPr>
            <a:endParaRPr lang="en-US" b="1" baseline="0" dirty="0"/>
          </a:p>
          <a:p>
            <a:r>
              <a:rPr lang="en-US" b="1" dirty="0"/>
              <a:t>1. The</a:t>
            </a:r>
            <a:r>
              <a:rPr lang="en-US" b="1" baseline="0" dirty="0"/>
              <a:t> Power BI service, sometimes referred to as </a:t>
            </a:r>
            <a:r>
              <a:rPr lang="en-US" b="1" dirty="0"/>
              <a:t>powerbi.com,</a:t>
            </a:r>
            <a:r>
              <a:rPr lang="en-US" b="1" baseline="0" dirty="0"/>
              <a:t> </a:t>
            </a:r>
            <a:r>
              <a:rPr lang="en-US" dirty="0"/>
              <a:t>is what allows</a:t>
            </a:r>
            <a:r>
              <a:rPr lang="en-US" baseline="0" dirty="0"/>
              <a:t> you to</a:t>
            </a:r>
            <a:r>
              <a:rPr lang="en-US" dirty="0"/>
              <a:t>: </a:t>
            </a:r>
          </a:p>
          <a:p>
            <a:pPr marL="628650" lvl="1" indent="-171450">
              <a:buFont typeface="Arial" panose="020B0604020202020204" pitchFamily="34" charset="0"/>
              <a:buChar char="•"/>
            </a:pPr>
            <a:r>
              <a:rPr lang="en-US" baseline="0" dirty="0"/>
              <a:t>Create beautiful visualizations to tell compelling data stories </a:t>
            </a:r>
          </a:p>
          <a:p>
            <a:pPr marL="628650" lvl="1" indent="-171450">
              <a:buFont typeface="Arial" panose="020B0604020202020204" pitchFamily="34" charset="0"/>
              <a:buChar char="•"/>
            </a:pPr>
            <a:r>
              <a:rPr lang="en-US" baseline="0" dirty="0"/>
              <a:t>Build rich, live dashboards that turn BI into business insights</a:t>
            </a:r>
          </a:p>
          <a:p>
            <a:pPr marL="628650" lvl="1" indent="-171450">
              <a:buFont typeface="Arial" panose="020B0604020202020204" pitchFamily="34" charset="0"/>
              <a:buChar char="•"/>
            </a:pPr>
            <a:r>
              <a:rPr lang="en-US" dirty="0"/>
              <a:t>Create reports</a:t>
            </a:r>
            <a:r>
              <a:rPr lang="en-US" baseline="0" dirty="0"/>
              <a:t> &amp; datasets from which you can create visualizations and dashboards</a:t>
            </a:r>
          </a:p>
          <a:p>
            <a:pPr marL="628650" lvl="1" indent="-171450">
              <a:buFont typeface="Arial" panose="020B0604020202020204" pitchFamily="34" charset="0"/>
              <a:buChar char="•"/>
            </a:pPr>
            <a:r>
              <a:rPr lang="en-US" baseline="0" dirty="0"/>
              <a:t>Enjoy the benefits of up-to-date data with real-time, automatic and scheduled refreshes</a:t>
            </a:r>
          </a:p>
          <a:p>
            <a:pPr marL="628650" lvl="1" indent="-171450">
              <a:buFont typeface="Arial" panose="020B0604020202020204" pitchFamily="34" charset="0"/>
              <a:buChar char="•"/>
            </a:pPr>
            <a:r>
              <a:rPr lang="en-US" baseline="0" dirty="0"/>
              <a:t>Share dashboards easily with other people in your organization</a:t>
            </a:r>
          </a:p>
          <a:p>
            <a:pPr marL="628650" lvl="1" indent="-171450">
              <a:buFont typeface="Arial" panose="020B0604020202020204" pitchFamily="34" charset="0"/>
              <a:buChar char="•"/>
            </a:pPr>
            <a:r>
              <a:rPr lang="en-US" baseline="0" dirty="0"/>
              <a:t>Ask questions of data in plain English with Natural Language Query</a:t>
            </a:r>
          </a:p>
          <a:p>
            <a:pPr marL="628650" lvl="1" indent="-171450">
              <a:buFont typeface="Arial" panose="020B0604020202020204" pitchFamily="34" charset="0"/>
              <a:buChar char="•"/>
            </a:pPr>
            <a:r>
              <a:rPr lang="en-US" baseline="0" dirty="0"/>
              <a:t>Stay connected to your data all the time with mobile applications</a:t>
            </a:r>
          </a:p>
          <a:p>
            <a:pPr marL="457200" lvl="1" indent="0">
              <a:buFont typeface="Arial" panose="020B0604020202020204" pitchFamily="34" charset="0"/>
              <a:buNone/>
            </a:pPr>
            <a:endParaRPr lang="en-US" baseline="0" dirty="0"/>
          </a:p>
          <a:p>
            <a:pPr marL="0" indent="0">
              <a:buFont typeface="+mj-lt"/>
              <a:buNone/>
            </a:pPr>
            <a:r>
              <a:rPr lang="en-US" b="1" baseline="0" dirty="0"/>
              <a:t>2. </a:t>
            </a:r>
            <a:r>
              <a:rPr lang="en-US" b="0" baseline="0" dirty="0"/>
              <a:t>Power BI </a:t>
            </a:r>
            <a:r>
              <a:rPr lang="en-US" b="1" baseline="0" dirty="0"/>
              <a:t>connects to a variety of data sources. </a:t>
            </a:r>
            <a:r>
              <a:rPr lang="en-US" baseline="0" dirty="0"/>
              <a:t>These range across both cloud and on-premises sources, and include:</a:t>
            </a:r>
          </a:p>
          <a:p>
            <a:pPr marL="628650" lvl="1" indent="-171450">
              <a:buFont typeface="Arial" panose="020B0604020202020204" pitchFamily="34" charset="0"/>
              <a:buChar char="•"/>
            </a:pPr>
            <a:r>
              <a:rPr lang="en-US" baseline="0" dirty="0"/>
              <a:t>A variety of </a:t>
            </a:r>
            <a:r>
              <a:rPr lang="en-US" b="1" baseline="0" dirty="0"/>
              <a:t>popular SaaS solutions</a:t>
            </a:r>
            <a:r>
              <a:rPr lang="en-US" baseline="0" dirty="0"/>
              <a:t>, such as </a:t>
            </a:r>
            <a:r>
              <a:rPr lang="en-US" baseline="0" dirty="0" err="1"/>
              <a:t>Marketo</a:t>
            </a:r>
            <a:r>
              <a:rPr lang="en-US" baseline="0" dirty="0"/>
              <a:t>, Salesforce, GitHub, Dynamics CRM, </a:t>
            </a:r>
            <a:r>
              <a:rPr lang="en-US" baseline="0" dirty="0" err="1"/>
              <a:t>Zendesk</a:t>
            </a:r>
            <a:r>
              <a:rPr lang="en-US" baseline="0" dirty="0"/>
              <a:t>, and several others</a:t>
            </a:r>
            <a:endParaRPr lang="en-US" b="0" baseline="0" dirty="0"/>
          </a:p>
          <a:p>
            <a:pPr marL="628650" lvl="1" indent="-171450">
              <a:buFont typeface="Arial" panose="020B0604020202020204" pitchFamily="34" charset="0"/>
              <a:buChar char="•"/>
            </a:pPr>
            <a:r>
              <a:rPr lang="en-US" b="1" baseline="0" dirty="0"/>
              <a:t>On-premises databases </a:t>
            </a:r>
            <a:r>
              <a:rPr lang="en-US" baseline="0" dirty="0"/>
              <a:t>– Power BI offers live connectivity to SQL Server Analysis Services, which we’ll cover in more detail later. And using a gateway solution, Power BI can connect to other database solutions. </a:t>
            </a:r>
          </a:p>
          <a:p>
            <a:pPr marL="628650" lvl="1" indent="-171450">
              <a:buFont typeface="Arial" panose="020B0604020202020204" pitchFamily="34" charset="0"/>
              <a:buChar char="•"/>
            </a:pPr>
            <a:r>
              <a:rPr lang="en-US" b="1" baseline="0" dirty="0"/>
              <a:t>Custom data sources </a:t>
            </a:r>
            <a:r>
              <a:rPr lang="en-US" baseline="0" dirty="0"/>
              <a:t>– </a:t>
            </a:r>
            <a:r>
              <a:rPr lang="en-US" b="0" baseline="0" dirty="0"/>
              <a:t>Power BI can connect to any data source you need it to thanks to its extensibility via REST APIs. This includes both proprietary corporate data sources, as well as external data services. For example, if you are a SaaS solution provider, you can work with Microsoft to connect your solution to Power BI.</a:t>
            </a:r>
            <a:endParaRPr lang="en-US" baseline="0" dirty="0"/>
          </a:p>
          <a:p>
            <a:pPr marL="628650" lvl="1" indent="-171450">
              <a:buFont typeface="Arial" panose="020B0604020202020204" pitchFamily="34" charset="0"/>
              <a:buChar char="•"/>
            </a:pPr>
            <a:r>
              <a:rPr lang="en-US" b="1" baseline="0" dirty="0"/>
              <a:t>Other Azure services</a:t>
            </a:r>
            <a:r>
              <a:rPr lang="en-US" baseline="0" dirty="0"/>
              <a:t> – Power BI integrates tightly with SQL Azure and Stream Analytics, and will be integrating closely with more Azure services over time</a:t>
            </a:r>
          </a:p>
          <a:p>
            <a:pPr marL="628650" lvl="1" indent="-171450">
              <a:buFont typeface="Arial" panose="020B0604020202020204" pitchFamily="34" charset="0"/>
              <a:buChar char="•"/>
            </a:pPr>
            <a:r>
              <a:rPr lang="en-US" b="1" baseline="0" dirty="0"/>
              <a:t>Power BI Desktop and Excel files </a:t>
            </a:r>
            <a:r>
              <a:rPr lang="en-US" baseline="0" dirty="0"/>
              <a:t>– Excel workbooks can be directly connected to Power BI.com, or may be used with Power BI Desktop. Power BI Desktop is a companion application to the Power BI service – it is a desktop tool that supports data analysis and reporting. Like Excel files, Power BI Desktop files may be uploaded to the Power BI service. </a:t>
            </a:r>
          </a:p>
          <a:p>
            <a:endParaRPr lang="en-AU" dirty="0"/>
          </a:p>
          <a:p>
            <a:endParaRPr lang="en-AU" dirty="0"/>
          </a:p>
          <a:p>
            <a:r>
              <a:rPr lang="en-AU" dirty="0"/>
              <a:t>Business user</a:t>
            </a:r>
          </a:p>
          <a:p>
            <a:pPr lvl="1"/>
            <a:r>
              <a:rPr lang="en-AU" dirty="0"/>
              <a:t>Import data from SaaS sources, and work with dashboards and reports</a:t>
            </a:r>
          </a:p>
          <a:p>
            <a:r>
              <a:rPr lang="en-AU" dirty="0"/>
              <a:t>Business analyst</a:t>
            </a:r>
          </a:p>
          <a:p>
            <a:pPr lvl="1"/>
            <a:r>
              <a:rPr lang="en-AU" dirty="0"/>
              <a:t>Import, reshape and model data</a:t>
            </a:r>
          </a:p>
          <a:p>
            <a:pPr lvl="1"/>
            <a:r>
              <a:rPr lang="en-AU" dirty="0"/>
              <a:t>Create compelling reports and visualizations</a:t>
            </a:r>
          </a:p>
          <a:p>
            <a:pPr lvl="1"/>
            <a:r>
              <a:rPr lang="en-AU" dirty="0"/>
              <a:t>Create content packs to share insights</a:t>
            </a:r>
          </a:p>
          <a:p>
            <a:r>
              <a:rPr lang="en-AU" dirty="0"/>
              <a:t>BI professional</a:t>
            </a:r>
          </a:p>
          <a:p>
            <a:pPr lvl="1"/>
            <a:r>
              <a:rPr lang="en-AU" dirty="0"/>
              <a:t>Connect to live Azure data services</a:t>
            </a:r>
          </a:p>
          <a:p>
            <a:pPr lvl="1"/>
            <a:r>
              <a:rPr lang="en-AU" dirty="0"/>
              <a:t>Connect to on-premises Analysis Services databases</a:t>
            </a:r>
          </a:p>
          <a:p>
            <a:pPr lvl="1"/>
            <a:r>
              <a:rPr lang="en-AU" dirty="0"/>
              <a:t>Empower colleagues to create their own reports</a:t>
            </a:r>
          </a:p>
          <a:p>
            <a:r>
              <a:rPr lang="en-AU" dirty="0"/>
              <a:t>Developer</a:t>
            </a:r>
          </a:p>
          <a:p>
            <a:pPr lvl="1"/>
            <a:r>
              <a:rPr lang="en-AU" dirty="0"/>
              <a:t>Integrate applications with Power BI</a:t>
            </a:r>
          </a:p>
          <a:p>
            <a:pPr lvl="1"/>
            <a:r>
              <a:rPr lang="en-AU" dirty="0"/>
              <a:t>Create real-time dashboards</a:t>
            </a:r>
            <a:endParaRPr lang="en-US" dirty="0"/>
          </a:p>
          <a:p>
            <a:endParaRPr lang="en-US" dirty="0"/>
          </a:p>
        </p:txBody>
      </p:sp>
      <p:sp>
        <p:nvSpPr>
          <p:cNvPr id="4" name="Slide Number Placeholder 3"/>
          <p:cNvSpPr>
            <a:spLocks noGrp="1"/>
          </p:cNvSpPr>
          <p:nvPr>
            <p:ph type="sldNum" sz="quarter" idx="10"/>
          </p:nvPr>
        </p:nvSpPr>
        <p:spPr/>
        <p:txBody>
          <a:bodyPr/>
          <a:lstStyle/>
          <a:p>
            <a:fld id="{3D556634-5046-4BBF-9C48-91AACFA0BD7F}" type="slidenum">
              <a:rPr lang="en-US" smtClean="0"/>
              <a:t>26</a:t>
            </a:fld>
            <a:endParaRPr lang="en-US"/>
          </a:p>
        </p:txBody>
      </p:sp>
    </p:spTree>
    <p:extLst>
      <p:ext uri="{BB962C8B-B14F-4D97-AF65-F5344CB8AC3E}">
        <p14:creationId xmlns:p14="http://schemas.microsoft.com/office/powerpoint/2010/main" val="361586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35974" y="3191455"/>
            <a:ext cx="9144000" cy="1152842"/>
          </a:xfrm>
        </p:spPr>
        <p:txBody>
          <a:bodyPr anchor="ct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4" name="Date Placeholder 3"/>
          <p:cNvSpPr>
            <a:spLocks noGrp="1"/>
          </p:cNvSpPr>
          <p:nvPr>
            <p:ph type="dt" sz="half" idx="10"/>
          </p:nvPr>
        </p:nvSpPr>
        <p:spPr/>
        <p:txBody>
          <a:bodyPr/>
          <a:lstStyle/>
          <a:p>
            <a:fld id="{E1F846DD-07EC-4DEE-A26F-D043FDB0621E}" type="datetimeFigureOut">
              <a:rPr lang="en-GB" smtClean="0"/>
              <a:t>25/04/2016</a:t>
            </a:fld>
            <a:endParaRPr lang="en-GB"/>
          </a:p>
        </p:txBody>
      </p:sp>
      <p:sp>
        <p:nvSpPr>
          <p:cNvPr id="5" name="Footer Placeholder 4"/>
          <p:cNvSpPr>
            <a:spLocks noGrp="1"/>
          </p:cNvSpPr>
          <p:nvPr>
            <p:ph type="ftr" sz="quarter" idx="11"/>
          </p:nvPr>
        </p:nvSpPr>
        <p:spPr/>
        <p:txBody>
          <a:bodyPr/>
          <a:lstStyle/>
          <a:p>
            <a:endParaRPr lang="en-GB"/>
          </a:p>
        </p:txBody>
      </p:sp>
      <p:sp>
        <p:nvSpPr>
          <p:cNvPr id="7" name="Text Placeholder 6"/>
          <p:cNvSpPr>
            <a:spLocks noGrp="1"/>
          </p:cNvSpPr>
          <p:nvPr>
            <p:ph type="body" sz="quarter" idx="12"/>
          </p:nvPr>
        </p:nvSpPr>
        <p:spPr>
          <a:xfrm>
            <a:off x="235974" y="636822"/>
            <a:ext cx="4895850" cy="376237"/>
          </a:xfrm>
        </p:spPr>
        <p:txBody>
          <a:bodyPr anchor="ctr">
            <a:noAutofit/>
          </a:bodyPr>
          <a:lstStyle>
            <a:lvl1pPr marL="0" indent="0">
              <a:buNone/>
              <a:defRPr sz="2000" cap="all" baseline="0"/>
            </a:lvl1pPr>
          </a:lstStyle>
          <a:p>
            <a:pPr lvl="0"/>
            <a:r>
              <a:rPr lang="en-US"/>
              <a:t>Edit Master text styles</a:t>
            </a:r>
          </a:p>
        </p:txBody>
      </p:sp>
    </p:spTree>
    <p:extLst>
      <p:ext uri="{BB962C8B-B14F-4D97-AF65-F5344CB8AC3E}">
        <p14:creationId xmlns:p14="http://schemas.microsoft.com/office/powerpoint/2010/main" val="1563013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vert="vert"/>
          <a:lstStyle/>
          <a:p>
            <a:r>
              <a:rPr lang="en-US"/>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E1F846DD-07EC-4DEE-A26F-D043FDB0621E}" type="datetimeFigureOut">
              <a:rPr lang="en-GB" smtClean="0"/>
              <a:t>25/04/2016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D7F13A-7F6C-43D3-ABBC-BDABD71644BA}" type="slidenum">
              <a:rPr lang="en-GB" smtClean="0"/>
              <a:t>‹#›</a:t>
            </a:fld>
            <a:endParaRPr lang="en-GB"/>
          </a:p>
        </p:txBody>
      </p:sp>
    </p:spTree>
    <p:extLst>
      <p:ext uri="{BB962C8B-B14F-4D97-AF65-F5344CB8AC3E}">
        <p14:creationId xmlns:p14="http://schemas.microsoft.com/office/powerpoint/2010/main" val="2653474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E1F846DD-07EC-4DEE-A26F-D043FDB0621E}" type="datetimeFigureOut">
              <a:rPr lang="en-GB" smtClean="0"/>
              <a:t>25/04/2016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D7F13A-7F6C-43D3-ABBC-BDABD71644BA}" type="slidenum">
              <a:rPr lang="en-GB" smtClean="0"/>
              <a:t>‹#›</a:t>
            </a:fld>
            <a:endParaRPr lang="en-GB"/>
          </a:p>
        </p:txBody>
      </p:sp>
    </p:spTree>
    <p:extLst>
      <p:ext uri="{BB962C8B-B14F-4D97-AF65-F5344CB8AC3E}">
        <p14:creationId xmlns:p14="http://schemas.microsoft.com/office/powerpoint/2010/main" val="41957907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E1F846DD-07EC-4DEE-A26F-D043FDB0621E}" type="datetimeFigureOut">
              <a:rPr lang="en-GB" smtClean="0"/>
              <a:t>25/04/2016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D7F13A-7F6C-43D3-ABBC-BDABD71644BA}" type="slidenum">
              <a:rPr lang="en-GB" smtClean="0"/>
              <a:t>‹#›</a:t>
            </a:fld>
            <a:endParaRPr lang="en-GB"/>
          </a:p>
        </p:txBody>
      </p:sp>
    </p:spTree>
    <p:extLst>
      <p:ext uri="{BB962C8B-B14F-4D97-AF65-F5344CB8AC3E}">
        <p14:creationId xmlns:p14="http://schemas.microsoft.com/office/powerpoint/2010/main" val="1324347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AB79658A-06D2-4727-9B2B-9FB9A204F6A3}" type="slidenum">
              <a:rPr lang="en-US" smtClean="0"/>
              <a:t>‹#›</a:t>
            </a:fld>
            <a:endParaRPr lang="en-US"/>
          </a:p>
        </p:txBody>
      </p:sp>
      <p:sp>
        <p:nvSpPr>
          <p:cNvPr id="7" name="Title 1"/>
          <p:cNvSpPr>
            <a:spLocks noGrp="1"/>
          </p:cNvSpPr>
          <p:nvPr>
            <p:ph type="title" hasCustomPrompt="1"/>
          </p:nvPr>
        </p:nvSpPr>
        <p:spPr>
          <a:xfrm>
            <a:off x="5788" y="0"/>
            <a:ext cx="12186212" cy="1811437"/>
          </a:xfrm>
          <a:prstGeom prst="rect">
            <a:avLst/>
          </a:prstGeom>
          <a:solidFill>
            <a:srgbClr val="14949D"/>
          </a:solidFill>
        </p:spPr>
        <p:txBody>
          <a:bodyPr anchor="ctr"/>
          <a:lstStyle>
            <a:lvl1pPr>
              <a:defRPr>
                <a:solidFill>
                  <a:schemeClr val="bg1"/>
                </a:solidFill>
                <a:latin typeface="Helvetica" panose="020B0604020202020204" pitchFamily="34" charset="0"/>
                <a:cs typeface="Helvetica" panose="020B0604020202020204" pitchFamily="34" charset="0"/>
              </a:defRPr>
            </a:lvl1pPr>
          </a:lstStyle>
          <a:p>
            <a:r>
              <a:rPr lang="en-US" dirty="0"/>
              <a:t>    Click to edit Master title style</a:t>
            </a:r>
          </a:p>
        </p:txBody>
      </p:sp>
    </p:spTree>
    <p:extLst>
      <p:ext uri="{BB962C8B-B14F-4D97-AF65-F5344CB8AC3E}">
        <p14:creationId xmlns:p14="http://schemas.microsoft.com/office/powerpoint/2010/main" val="26765199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AB79658A-06D2-4727-9B2B-9FB9A204F6A3}" type="slidenum">
              <a:rPr lang="en-US" smtClean="0"/>
              <a:t>‹#›</a:t>
            </a:fld>
            <a:endParaRPr lang="en-US"/>
          </a:p>
        </p:txBody>
      </p:sp>
      <p:sp>
        <p:nvSpPr>
          <p:cNvPr id="7" name="Title 1"/>
          <p:cNvSpPr>
            <a:spLocks noGrp="1"/>
          </p:cNvSpPr>
          <p:nvPr>
            <p:ph type="title" hasCustomPrompt="1"/>
          </p:nvPr>
        </p:nvSpPr>
        <p:spPr>
          <a:xfrm>
            <a:off x="5788" y="0"/>
            <a:ext cx="12186212" cy="1811437"/>
          </a:xfrm>
          <a:prstGeom prst="rect">
            <a:avLst/>
          </a:prstGeom>
          <a:solidFill>
            <a:srgbClr val="14949D"/>
          </a:solidFill>
        </p:spPr>
        <p:txBody>
          <a:bodyPr anchor="ctr"/>
          <a:lstStyle>
            <a:lvl1pPr>
              <a:defRPr>
                <a:solidFill>
                  <a:schemeClr val="bg1"/>
                </a:solidFill>
                <a:latin typeface="Helvetica" panose="020B0604020202020204" pitchFamily="34" charset="0"/>
                <a:cs typeface="Helvetica" panose="020B0604020202020204" pitchFamily="34" charset="0"/>
              </a:defRPr>
            </a:lvl1pPr>
          </a:lstStyle>
          <a:p>
            <a:r>
              <a:rPr lang="en-US" dirty="0"/>
              <a:t>    Click to edit Master title style</a:t>
            </a:r>
          </a:p>
        </p:txBody>
      </p:sp>
    </p:spTree>
    <p:extLst>
      <p:ext uri="{BB962C8B-B14F-4D97-AF65-F5344CB8AC3E}">
        <p14:creationId xmlns:p14="http://schemas.microsoft.com/office/powerpoint/2010/main" val="42622460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AB79658A-06D2-4727-9B2B-9FB9A204F6A3}" type="slidenum">
              <a:rPr lang="en-US" smtClean="0"/>
              <a:t>‹#›</a:t>
            </a:fld>
            <a:endParaRPr lang="en-US"/>
          </a:p>
        </p:txBody>
      </p:sp>
      <p:sp>
        <p:nvSpPr>
          <p:cNvPr id="7" name="Title 1"/>
          <p:cNvSpPr>
            <a:spLocks noGrp="1"/>
          </p:cNvSpPr>
          <p:nvPr>
            <p:ph type="title" hasCustomPrompt="1"/>
          </p:nvPr>
        </p:nvSpPr>
        <p:spPr>
          <a:xfrm>
            <a:off x="5788" y="0"/>
            <a:ext cx="12186212" cy="1811437"/>
          </a:xfrm>
          <a:prstGeom prst="rect">
            <a:avLst/>
          </a:prstGeom>
          <a:solidFill>
            <a:srgbClr val="14949D"/>
          </a:solidFill>
        </p:spPr>
        <p:txBody>
          <a:bodyPr anchor="ctr"/>
          <a:lstStyle>
            <a:lvl1pPr>
              <a:defRPr>
                <a:solidFill>
                  <a:schemeClr val="bg1"/>
                </a:solidFill>
                <a:latin typeface="Helvetica" panose="020B0604020202020204" pitchFamily="34" charset="0"/>
                <a:cs typeface="Helvetica" panose="020B0604020202020204" pitchFamily="34" charset="0"/>
              </a:defRPr>
            </a:lvl1pPr>
          </a:lstStyle>
          <a:p>
            <a:r>
              <a:rPr lang="en-US" dirty="0"/>
              <a:t>    Click to edit Master title style</a:t>
            </a:r>
          </a:p>
        </p:txBody>
      </p:sp>
    </p:spTree>
    <p:extLst>
      <p:ext uri="{BB962C8B-B14F-4D97-AF65-F5344CB8AC3E}">
        <p14:creationId xmlns:p14="http://schemas.microsoft.com/office/powerpoint/2010/main" val="3829481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461960"/>
            <a:ext cx="12192000" cy="1325563"/>
          </a:xfrm>
        </p:spPr>
        <p:txBody>
          <a:bodyPr/>
          <a:lstStyle>
            <a:lvl1pPr>
              <a:defRPr cap="all" baseline="0"/>
            </a:lvl1pPr>
          </a:lstStyle>
          <a:p>
            <a:r>
              <a:rPr lang="en-US"/>
              <a:t>Click to edit Master title style</a:t>
            </a:r>
            <a:endParaRPr lang="en-GB"/>
          </a:p>
        </p:txBody>
      </p:sp>
      <p:sp>
        <p:nvSpPr>
          <p:cNvPr id="3" name="Content Placeholder 2"/>
          <p:cNvSpPr>
            <a:spLocks noGrp="1"/>
          </p:cNvSpPr>
          <p:nvPr>
            <p:ph idx="1"/>
          </p:nvPr>
        </p:nvSpPr>
        <p:spPr>
          <a:xfrm>
            <a:off x="838200" y="1930401"/>
            <a:ext cx="10515600" cy="4246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fld id="{E1F846DD-07EC-4DEE-A26F-D043FDB0621E}" type="datetimeFigureOut">
              <a:rPr lang="en-GB" smtClean="0"/>
              <a:t>25/04/2016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D7F13A-7F6C-43D3-ABBC-BDABD71644BA}" type="slidenum">
              <a:rPr lang="en-GB" smtClean="0"/>
              <a:t>‹#›</a:t>
            </a:fld>
            <a:endParaRPr lang="en-GB"/>
          </a:p>
        </p:txBody>
      </p:sp>
      <p:sp>
        <p:nvSpPr>
          <p:cNvPr id="9" name="Text Placeholder 8"/>
          <p:cNvSpPr>
            <a:spLocks noGrp="1"/>
          </p:cNvSpPr>
          <p:nvPr>
            <p:ph type="body" sz="quarter" idx="13" hasCustomPrompt="1"/>
          </p:nvPr>
        </p:nvSpPr>
        <p:spPr>
          <a:xfrm>
            <a:off x="0" y="96835"/>
            <a:ext cx="8804787" cy="365125"/>
          </a:xfrm>
        </p:spPr>
        <p:txBody>
          <a:bodyPr lIns="324000" tIns="324000" rIns="324000" bIns="324000" anchor="ctr">
            <a:noAutofit/>
          </a:bodyPr>
          <a:lstStyle>
            <a:lvl1pPr marL="0" indent="0">
              <a:buNone/>
              <a:defRPr sz="2000" cap="all" baseline="0"/>
            </a:lvl1pPr>
          </a:lstStyle>
          <a:p>
            <a:pPr lvl="0"/>
            <a:r>
              <a:rPr lang="en-US" dirty="0"/>
              <a:t>Correct Grammar</a:t>
            </a:r>
            <a:endParaRPr lang="en-GB" dirty="0"/>
          </a:p>
        </p:txBody>
      </p:sp>
    </p:spTree>
    <p:extLst>
      <p:ext uri="{BB962C8B-B14F-4D97-AF65-F5344CB8AC3E}">
        <p14:creationId xmlns:p14="http://schemas.microsoft.com/office/powerpoint/2010/main" val="1143332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1709738"/>
            <a:ext cx="12192000" cy="2852737"/>
          </a:xfrm>
        </p:spPr>
        <p:txBody>
          <a:bodyPr lIns="90000" anchor="ctr"/>
          <a:lstStyle>
            <a:lvl1pPr>
              <a:defRPr sz="6000" cap="all" baseline="0"/>
            </a:lvl1pPr>
          </a:lstStyle>
          <a:p>
            <a:r>
              <a:rPr lang="en-US"/>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1F846DD-07EC-4DEE-A26F-D043FDB0621E}" type="datetimeFigureOut">
              <a:rPr lang="en-GB" smtClean="0"/>
              <a:t>25/04/2016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D7F13A-7F6C-43D3-ABBC-BDABD71644BA}" type="slidenum">
              <a:rPr lang="en-GB" smtClean="0"/>
              <a:t>‹#›</a:t>
            </a:fld>
            <a:endParaRPr lang="en-GB"/>
          </a:p>
        </p:txBody>
      </p:sp>
    </p:spTree>
    <p:extLst>
      <p:ext uri="{BB962C8B-B14F-4D97-AF65-F5344CB8AC3E}">
        <p14:creationId xmlns:p14="http://schemas.microsoft.com/office/powerpoint/2010/main" val="3216142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all" baseline="0"/>
            </a:lvl1pPr>
          </a:lstStyle>
          <a:p>
            <a:r>
              <a:rPr lang="en-US"/>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E1F846DD-07EC-4DEE-A26F-D043FDB0621E}" type="datetimeFigureOut">
              <a:rPr lang="en-GB" smtClean="0"/>
              <a:t>25/04/2016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3D7F13A-7F6C-43D3-ABBC-BDABD71644BA}" type="slidenum">
              <a:rPr lang="en-GB" smtClean="0"/>
              <a:t>‹#›</a:t>
            </a:fld>
            <a:endParaRPr lang="en-GB"/>
          </a:p>
        </p:txBody>
      </p:sp>
    </p:spTree>
    <p:extLst>
      <p:ext uri="{BB962C8B-B14F-4D97-AF65-F5344CB8AC3E}">
        <p14:creationId xmlns:p14="http://schemas.microsoft.com/office/powerpoint/2010/main" val="1949463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12192000" cy="1325563"/>
          </a:xfrm>
        </p:spPr>
        <p:txBody>
          <a:bodyPr/>
          <a:lstStyle>
            <a:lvl1pPr>
              <a:defRPr cap="all" baseline="0"/>
            </a:lvl1p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E1F846DD-07EC-4DEE-A26F-D043FDB0621E}" type="datetimeFigureOut">
              <a:rPr lang="en-GB" smtClean="0"/>
              <a:t>25/04/2016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3D7F13A-7F6C-43D3-ABBC-BDABD71644BA}" type="slidenum">
              <a:rPr lang="en-GB" smtClean="0"/>
              <a:t>‹#›</a:t>
            </a:fld>
            <a:endParaRPr lang="en-GB"/>
          </a:p>
        </p:txBody>
      </p:sp>
    </p:spTree>
    <p:extLst>
      <p:ext uri="{BB962C8B-B14F-4D97-AF65-F5344CB8AC3E}">
        <p14:creationId xmlns:p14="http://schemas.microsoft.com/office/powerpoint/2010/main" val="37193603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E1F846DD-07EC-4DEE-A26F-D043FDB0621E}" type="datetimeFigureOut">
              <a:rPr lang="en-GB" smtClean="0"/>
              <a:t>25/04/2016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3D7F13A-7F6C-43D3-ABBC-BDABD71644BA}" type="slidenum">
              <a:rPr lang="en-GB" smtClean="0"/>
              <a:t>‹#›</a:t>
            </a:fld>
            <a:endParaRPr lang="en-GB"/>
          </a:p>
        </p:txBody>
      </p:sp>
    </p:spTree>
    <p:extLst>
      <p:ext uri="{BB962C8B-B14F-4D97-AF65-F5344CB8AC3E}">
        <p14:creationId xmlns:p14="http://schemas.microsoft.com/office/powerpoint/2010/main" val="3758174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F846DD-07EC-4DEE-A26F-D043FDB0621E}" type="datetimeFigureOut">
              <a:rPr lang="en-GB" smtClean="0"/>
              <a:t>25/04/2016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3D7F13A-7F6C-43D3-ABBC-BDABD71644BA}" type="slidenum">
              <a:rPr lang="en-GB" smtClean="0"/>
              <a:t>‹#›</a:t>
            </a:fld>
            <a:endParaRPr lang="en-GB"/>
          </a:p>
        </p:txBody>
      </p:sp>
    </p:spTree>
    <p:extLst>
      <p:ext uri="{BB962C8B-B14F-4D97-AF65-F5344CB8AC3E}">
        <p14:creationId xmlns:p14="http://schemas.microsoft.com/office/powerpoint/2010/main" val="509111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987424"/>
            <a:ext cx="4772025" cy="1069975"/>
          </a:xfrm>
        </p:spPr>
        <p:txBody>
          <a:bodyPr lIns="90000" anchor="ctr"/>
          <a:lstStyle>
            <a:lvl1pPr>
              <a:defRPr sz="3200"/>
            </a:lvl1pPr>
          </a:lstStyle>
          <a:p>
            <a:r>
              <a:rPr lang="en-US"/>
              <a:t>Click to edit Master title style</a:t>
            </a:r>
            <a:endParaRPr lang="en-GB"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tIns="28800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1F846DD-07EC-4DEE-A26F-D043FDB0621E}" type="datetimeFigureOut">
              <a:rPr lang="en-GB" smtClean="0"/>
              <a:t>25/04/2016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3D7F13A-7F6C-43D3-ABBC-BDABD71644BA}" type="slidenum">
              <a:rPr lang="en-GB" smtClean="0"/>
              <a:t>‹#›</a:t>
            </a:fld>
            <a:endParaRPr lang="en-GB"/>
          </a:p>
        </p:txBody>
      </p:sp>
    </p:spTree>
    <p:extLst>
      <p:ext uri="{BB962C8B-B14F-4D97-AF65-F5344CB8AC3E}">
        <p14:creationId xmlns:p14="http://schemas.microsoft.com/office/powerpoint/2010/main" val="19053967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987424"/>
            <a:ext cx="4772025" cy="1069975"/>
          </a:xfrm>
        </p:spPr>
        <p:txBody>
          <a:bodyPr lIns="90000" anchor="ctr"/>
          <a:lstStyle>
            <a:lvl1pPr>
              <a:defRPr sz="3200"/>
            </a:lvl1pPr>
          </a:lstStyle>
          <a:p>
            <a:r>
              <a:rPr lang="en-US"/>
              <a:t>Click to edit Master title style</a:t>
            </a:r>
            <a:endParaRPr lang="en-GB" dirty="0"/>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1F846DD-07EC-4DEE-A26F-D043FDB0621E}" type="datetimeFigureOut">
              <a:rPr lang="en-GB" smtClean="0"/>
              <a:t>25/04/2016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3D7F13A-7F6C-43D3-ABBC-BDABD71644BA}" type="slidenum">
              <a:rPr lang="en-GB" smtClean="0"/>
              <a:t>‹#›</a:t>
            </a:fld>
            <a:endParaRPr lang="en-GB"/>
          </a:p>
        </p:txBody>
      </p:sp>
    </p:spTree>
    <p:extLst>
      <p:ext uri="{BB962C8B-B14F-4D97-AF65-F5344CB8AC3E}">
        <p14:creationId xmlns:p14="http://schemas.microsoft.com/office/powerpoint/2010/main" val="81997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844548"/>
            <a:ext cx="12192000" cy="1325563"/>
          </a:xfrm>
          <a:prstGeom prst="rect">
            <a:avLst/>
          </a:prstGeom>
          <a:solidFill>
            <a:schemeClr val="tx1">
              <a:lumMod val="95000"/>
              <a:lumOff val="5000"/>
            </a:schemeClr>
          </a:solidFill>
        </p:spPr>
        <p:txBody>
          <a:bodyPr vert="horz" lIns="324000" tIns="324000" rIns="288000" bIns="324000" rtlCol="0" anchor="ctr">
            <a:normAutofit/>
          </a:bodyPr>
          <a:lstStyle/>
          <a:p>
            <a:r>
              <a:rPr lang="en-US"/>
              <a:t>Click to edit Master title style</a:t>
            </a:r>
            <a:endParaRPr lang="en-GB" dirty="0"/>
          </a:p>
        </p:txBody>
      </p:sp>
      <p:sp>
        <p:nvSpPr>
          <p:cNvPr id="3" name="Text Placeholder 2"/>
          <p:cNvSpPr>
            <a:spLocks noGrp="1"/>
          </p:cNvSpPr>
          <p:nvPr>
            <p:ph type="body" idx="1"/>
          </p:nvPr>
        </p:nvSpPr>
        <p:spPr>
          <a:xfrm>
            <a:off x="838200" y="2349499"/>
            <a:ext cx="10515600" cy="38274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F846DD-07EC-4DEE-A26F-D043FDB0621E}" type="datetimeFigureOut">
              <a:rPr lang="en-GB" smtClean="0"/>
              <a:t>25/04/2016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D7F13A-7F6C-43D3-ABBC-BDABD71644BA}" type="slidenum">
              <a:rPr lang="en-GB" smtClean="0"/>
              <a:t>‹#›</a:t>
            </a:fld>
            <a:endParaRPr lang="en-GB"/>
          </a:p>
        </p:txBody>
      </p:sp>
      <p:pic>
        <p:nvPicPr>
          <p:cNvPr id="7" name="Picture 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839442" y="5036058"/>
            <a:ext cx="3352558" cy="1761617"/>
          </a:xfrm>
          <a:prstGeom prst="rect">
            <a:avLst/>
          </a:prstGeom>
        </p:spPr>
      </p:pic>
      <p:pic>
        <p:nvPicPr>
          <p:cNvPr id="9" name="Picture 8"/>
          <p:cNvPicPr>
            <a:picLocks noChangeAspect="1"/>
          </p:cNvPicPr>
          <p:nvPr/>
        </p:nvPicPr>
        <p:blipFill>
          <a:blip r:embed="rId18"/>
          <a:stretch>
            <a:fillRect/>
          </a:stretch>
        </p:blipFill>
        <p:spPr>
          <a:xfrm rot="5400000" flipV="1">
            <a:off x="-3083388" y="2967602"/>
            <a:ext cx="5036230" cy="345623"/>
          </a:xfrm>
          <a:prstGeom prst="rect">
            <a:avLst/>
          </a:prstGeom>
        </p:spPr>
      </p:pic>
    </p:spTree>
    <p:extLst>
      <p:ext uri="{BB962C8B-B14F-4D97-AF65-F5344CB8AC3E}">
        <p14:creationId xmlns:p14="http://schemas.microsoft.com/office/powerpoint/2010/main" val="5367150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algn="l" defTabSz="914400" rtl="0" eaLnBrk="1" latinLnBrk="0" hangingPunct="1">
        <a:lnSpc>
          <a:spcPct val="90000"/>
        </a:lnSpc>
        <a:spcBef>
          <a:spcPct val="0"/>
        </a:spcBef>
        <a:buNone/>
        <a:defRPr sz="4400" b="1" kern="1200" cap="all" baseline="0">
          <a:ln>
            <a:solidFill>
              <a:schemeClr val="bg1"/>
            </a:solidFill>
          </a:ln>
          <a:solidFill>
            <a:schemeClr val="bg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8.emf"/><Relationship Id="rId18" Type="http://schemas.openxmlformats.org/officeDocument/2006/relationships/customXml" Target="../ink/ink9.xml"/><Relationship Id="rId26" Type="http://schemas.openxmlformats.org/officeDocument/2006/relationships/customXml" Target="../ink/ink13.xml"/><Relationship Id="rId3" Type="http://schemas.openxmlformats.org/officeDocument/2006/relationships/image" Target="../media/image3.emf"/><Relationship Id="rId21" Type="http://schemas.openxmlformats.org/officeDocument/2006/relationships/image" Target="../media/image12.emf"/><Relationship Id="rId7" Type="http://schemas.openxmlformats.org/officeDocument/2006/relationships/image" Target="../media/image5.emf"/><Relationship Id="rId12" Type="http://schemas.openxmlformats.org/officeDocument/2006/relationships/customXml" Target="../ink/ink6.xml"/><Relationship Id="rId17" Type="http://schemas.openxmlformats.org/officeDocument/2006/relationships/image" Target="../media/image10.emf"/><Relationship Id="rId25" Type="http://schemas.openxmlformats.org/officeDocument/2006/relationships/image" Target="../media/image14.emf"/><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29" Type="http://schemas.openxmlformats.org/officeDocument/2006/relationships/image" Target="../media/image16.emf"/><Relationship Id="rId1" Type="http://schemas.openxmlformats.org/officeDocument/2006/relationships/slideLayout" Target="../slideLayouts/slideLayout12.xml"/><Relationship Id="rId6" Type="http://schemas.openxmlformats.org/officeDocument/2006/relationships/customXml" Target="../ink/ink3.xml"/><Relationship Id="rId11" Type="http://schemas.openxmlformats.org/officeDocument/2006/relationships/image" Target="../media/image7.emf"/><Relationship Id="rId24" Type="http://schemas.openxmlformats.org/officeDocument/2006/relationships/customXml" Target="../ink/ink12.xml"/><Relationship Id="rId5" Type="http://schemas.openxmlformats.org/officeDocument/2006/relationships/image" Target="../media/image4.emf"/><Relationship Id="rId15" Type="http://schemas.openxmlformats.org/officeDocument/2006/relationships/image" Target="../media/image9.emf"/><Relationship Id="rId23" Type="http://schemas.openxmlformats.org/officeDocument/2006/relationships/image" Target="../media/image13.emf"/><Relationship Id="rId28" Type="http://schemas.openxmlformats.org/officeDocument/2006/relationships/customXml" Target="../ink/ink14.xml"/><Relationship Id="rId10" Type="http://schemas.openxmlformats.org/officeDocument/2006/relationships/customXml" Target="../ink/ink5.xml"/><Relationship Id="rId19" Type="http://schemas.openxmlformats.org/officeDocument/2006/relationships/image" Target="../media/image11.emf"/><Relationship Id="rId4" Type="http://schemas.openxmlformats.org/officeDocument/2006/relationships/customXml" Target="../ink/ink2.xml"/><Relationship Id="rId9" Type="http://schemas.openxmlformats.org/officeDocument/2006/relationships/image" Target="../media/image6.emf"/><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15.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3.png"/><Relationship Id="rId7"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3.xml"/><Relationship Id="rId6" Type="http://schemas.microsoft.com/office/2007/relationships/hdphoto" Target="../media/hdphoto3.wdp"/><Relationship Id="rId11" Type="http://schemas.microsoft.com/office/2007/relationships/hdphoto" Target="../media/hdphoto5.wdp"/><Relationship Id="rId5" Type="http://schemas.openxmlformats.org/officeDocument/2006/relationships/image" Target="../media/image24.png"/><Relationship Id="rId10" Type="http://schemas.openxmlformats.org/officeDocument/2006/relationships/image" Target="../media/image26.png"/><Relationship Id="rId4" Type="http://schemas.microsoft.com/office/2007/relationships/hdphoto" Target="../media/hdphoto2.wdp"/><Relationship Id="rId9" Type="http://schemas.microsoft.com/office/2007/relationships/hdphoto" Target="../media/hdphoto4.wdp"/></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7.emf"/><Relationship Id="rId5" Type="http://schemas.openxmlformats.org/officeDocument/2006/relationships/package" Target="../embeddings/Microsoft_Visio_Drawing.vsdx"/><Relationship Id="rId4" Type="http://schemas.microsoft.com/office/2007/relationships/hdphoto" Target="../media/hdphoto6.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hdphoto" Target="../media/hdphoto7.wdp"/><Relationship Id="rId7"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14.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40.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microsoft.com/office/2007/relationships/hdphoto" Target="../media/hdphoto7.wdp"/><Relationship Id="rId11" Type="http://schemas.openxmlformats.org/officeDocument/2006/relationships/image" Target="../media/image36.png"/><Relationship Id="rId5" Type="http://schemas.openxmlformats.org/officeDocument/2006/relationships/image" Target="../media/image31.png"/><Relationship Id="rId10" Type="http://schemas.openxmlformats.org/officeDocument/2006/relationships/image" Target="../media/image35.png"/><Relationship Id="rId4" Type="http://schemas.openxmlformats.org/officeDocument/2006/relationships/image" Target="../media/image41.png"/><Relationship Id="rId9" Type="http://schemas.openxmlformats.org/officeDocument/2006/relationships/image" Target="../media/image34.png"/><Relationship Id="rId14" Type="http://schemas.openxmlformats.org/officeDocument/2006/relationships/image" Target="../media/image39.png"/></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png"/><Relationship Id="rId7" Type="http://schemas.openxmlformats.org/officeDocument/2006/relationships/image" Target="../media/image7.gif"/><Relationship Id="rId12" Type="http://schemas.openxmlformats.org/officeDocument/2006/relationships/image" Target="../media/image12.gi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jpeg"/><Relationship Id="rId11" Type="http://schemas.openxmlformats.org/officeDocument/2006/relationships/image" Target="../media/image11.gif"/><Relationship Id="rId5" Type="http://schemas.openxmlformats.org/officeDocument/2006/relationships/image" Target="../media/image5.jpeg"/><Relationship Id="rId10" Type="http://schemas.openxmlformats.org/officeDocument/2006/relationships/image" Target="../media/image10.png"/><Relationship Id="rId4" Type="http://schemas.openxmlformats.org/officeDocument/2006/relationships/image" Target="../media/image4.jpe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hyperlink" Target="https://www.microsoftevents.com/profile/form/index.cfm?PKformID=0x179399b15c" TargetMode="External"/><Relationship Id="rId2" Type="http://schemas.openxmlformats.org/officeDocument/2006/relationships/hyperlink" Target="https://www.microsoftevents.com/profile/form/index.cfm?PKformID=0x183009a05b"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*Data tour</a:t>
            </a:r>
          </a:p>
        </p:txBody>
      </p:sp>
      <p:sp>
        <p:nvSpPr>
          <p:cNvPr id="3" name="Subtitle 2"/>
          <p:cNvSpPr>
            <a:spLocks noGrp="1"/>
          </p:cNvSpPr>
          <p:nvPr>
            <p:ph type="subTitle" idx="1"/>
          </p:nvPr>
        </p:nvSpPr>
        <p:spPr/>
        <p:txBody>
          <a:bodyPr/>
          <a:lstStyle/>
          <a:p>
            <a:r>
              <a:rPr lang="en-GB" dirty="0"/>
              <a:t>Azure Data Processing Whirlwind</a:t>
            </a:r>
          </a:p>
        </p:txBody>
      </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681281" y="5027139"/>
              <a:ext cx="94320" cy="1442520"/>
            </p14:xfrm>
          </p:contentPart>
        </mc:Choice>
        <mc:Fallback xmlns="">
          <p:pic>
            <p:nvPicPr>
              <p:cNvPr id="7" name="Ink 6"/>
              <p:cNvPicPr/>
              <p:nvPr/>
            </p:nvPicPr>
            <p:blipFill>
              <a:blip r:embed="rId3"/>
              <a:stretch>
                <a:fillRect/>
              </a:stretch>
            </p:blipFill>
            <p:spPr>
              <a:xfrm>
                <a:off x="674081" y="5019939"/>
                <a:ext cx="109800" cy="1456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4" name="Ink 33"/>
              <p14:cNvContentPartPr/>
              <p14:nvPr/>
            </p14:nvContentPartPr>
            <p14:xfrm>
              <a:off x="799721" y="5345019"/>
              <a:ext cx="454680" cy="1484640"/>
            </p14:xfrm>
          </p:contentPart>
        </mc:Choice>
        <mc:Fallback xmlns="">
          <p:pic>
            <p:nvPicPr>
              <p:cNvPr id="34" name="Ink 33"/>
              <p:cNvPicPr/>
              <p:nvPr/>
            </p:nvPicPr>
            <p:blipFill>
              <a:blip r:embed="rId5"/>
              <a:stretch>
                <a:fillRect/>
              </a:stretch>
            </p:blipFill>
            <p:spPr>
              <a:xfrm>
                <a:off x="743561" y="5237379"/>
                <a:ext cx="570240" cy="1698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2" name="Ink 41"/>
              <p14:cNvContentPartPr/>
              <p14:nvPr/>
            </p14:nvContentPartPr>
            <p14:xfrm>
              <a:off x="1201841" y="5158539"/>
              <a:ext cx="235080" cy="1356120"/>
            </p14:xfrm>
          </p:contentPart>
        </mc:Choice>
        <mc:Fallback xmlns="">
          <p:pic>
            <p:nvPicPr>
              <p:cNvPr id="42" name="Ink 41"/>
              <p:cNvPicPr/>
              <p:nvPr/>
            </p:nvPicPr>
            <p:blipFill>
              <a:blip r:embed="rId7"/>
              <a:stretch>
                <a:fillRect/>
              </a:stretch>
            </p:blipFill>
            <p:spPr>
              <a:xfrm>
                <a:off x="1182041" y="5150259"/>
                <a:ext cx="263160" cy="1380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6" name="Ink 45"/>
              <p14:cNvContentPartPr/>
              <p14:nvPr/>
            </p14:nvContentPartPr>
            <p14:xfrm>
              <a:off x="701081" y="4869459"/>
              <a:ext cx="76320" cy="1721520"/>
            </p14:xfrm>
          </p:contentPart>
        </mc:Choice>
        <mc:Fallback xmlns="">
          <p:pic>
            <p:nvPicPr>
              <p:cNvPr id="46" name="Ink 45"/>
              <p:cNvPicPr/>
              <p:nvPr/>
            </p:nvPicPr>
            <p:blipFill>
              <a:blip r:embed="rId9"/>
              <a:stretch>
                <a:fillRect/>
              </a:stretch>
            </p:blipFill>
            <p:spPr>
              <a:xfrm>
                <a:off x="694601" y="4862979"/>
                <a:ext cx="93240" cy="1738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3" name="Ink 52"/>
              <p14:cNvContentPartPr/>
              <p14:nvPr/>
            </p14:nvContentPartPr>
            <p14:xfrm>
              <a:off x="853721" y="4887099"/>
              <a:ext cx="46080" cy="568080"/>
            </p14:xfrm>
          </p:contentPart>
        </mc:Choice>
        <mc:Fallback xmlns="">
          <p:pic>
            <p:nvPicPr>
              <p:cNvPr id="53" name="Ink 52"/>
              <p:cNvPicPr/>
              <p:nvPr/>
            </p:nvPicPr>
            <p:blipFill>
              <a:blip r:embed="rId11"/>
              <a:stretch>
                <a:fillRect/>
              </a:stretch>
            </p:blipFill>
            <p:spPr>
              <a:xfrm>
                <a:off x="781001" y="4811139"/>
                <a:ext cx="178200" cy="788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4" name="Ink 53"/>
              <p14:cNvContentPartPr/>
              <p14:nvPr/>
            </p14:nvContentPartPr>
            <p14:xfrm>
              <a:off x="909521" y="4808619"/>
              <a:ext cx="66600" cy="620280"/>
            </p14:xfrm>
          </p:contentPart>
        </mc:Choice>
        <mc:Fallback xmlns="">
          <p:pic>
            <p:nvPicPr>
              <p:cNvPr id="54" name="Ink 53"/>
              <p:cNvPicPr/>
              <p:nvPr/>
            </p:nvPicPr>
            <p:blipFill>
              <a:blip r:embed="rId13"/>
              <a:stretch>
                <a:fillRect/>
              </a:stretch>
            </p:blipFill>
            <p:spPr>
              <a:xfrm>
                <a:off x="828881" y="4714659"/>
                <a:ext cx="204840" cy="855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5" name="Ink 54"/>
              <p14:cNvContentPartPr/>
              <p14:nvPr/>
            </p14:nvContentPartPr>
            <p14:xfrm>
              <a:off x="974321" y="5157459"/>
              <a:ext cx="55440" cy="163440"/>
            </p14:xfrm>
          </p:contentPart>
        </mc:Choice>
        <mc:Fallback xmlns="">
          <p:pic>
            <p:nvPicPr>
              <p:cNvPr id="55" name="Ink 54"/>
              <p:cNvPicPr/>
              <p:nvPr/>
            </p:nvPicPr>
            <p:blipFill>
              <a:blip r:embed="rId15"/>
              <a:stretch>
                <a:fillRect/>
              </a:stretch>
            </p:blipFill>
            <p:spPr>
              <a:xfrm>
                <a:off x="903041" y="5071059"/>
                <a:ext cx="17640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7" name="Ink 86"/>
              <p14:cNvContentPartPr/>
              <p14:nvPr/>
            </p14:nvContentPartPr>
            <p14:xfrm>
              <a:off x="906281" y="5680539"/>
              <a:ext cx="57960" cy="780480"/>
            </p14:xfrm>
          </p:contentPart>
        </mc:Choice>
        <mc:Fallback xmlns="">
          <p:pic>
            <p:nvPicPr>
              <p:cNvPr id="87" name="Ink 86"/>
              <p:cNvPicPr/>
              <p:nvPr/>
            </p:nvPicPr>
            <p:blipFill>
              <a:blip r:embed="rId17"/>
              <a:stretch>
                <a:fillRect/>
              </a:stretch>
            </p:blipFill>
            <p:spPr>
              <a:xfrm>
                <a:off x="883601" y="5657139"/>
                <a:ext cx="104760" cy="811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1" name="Ink 90"/>
              <p14:cNvContentPartPr/>
              <p14:nvPr/>
            </p14:nvContentPartPr>
            <p14:xfrm>
              <a:off x="1023281" y="5811219"/>
              <a:ext cx="96840" cy="620640"/>
            </p14:xfrm>
          </p:contentPart>
        </mc:Choice>
        <mc:Fallback xmlns="">
          <p:pic>
            <p:nvPicPr>
              <p:cNvPr id="91" name="Ink 90"/>
              <p:cNvPicPr/>
              <p:nvPr/>
            </p:nvPicPr>
            <p:blipFill>
              <a:blip r:embed="rId19"/>
              <a:stretch>
                <a:fillRect/>
              </a:stretch>
            </p:blipFill>
            <p:spPr>
              <a:xfrm>
                <a:off x="1012481" y="5798259"/>
                <a:ext cx="120600" cy="644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2" name="Ink 91"/>
              <p14:cNvContentPartPr/>
              <p14:nvPr/>
            </p14:nvContentPartPr>
            <p14:xfrm>
              <a:off x="1159001" y="5914539"/>
              <a:ext cx="102240" cy="417960"/>
            </p14:xfrm>
          </p:contentPart>
        </mc:Choice>
        <mc:Fallback xmlns="">
          <p:pic>
            <p:nvPicPr>
              <p:cNvPr id="92" name="Ink 91"/>
              <p:cNvPicPr/>
              <p:nvPr/>
            </p:nvPicPr>
            <p:blipFill>
              <a:blip r:embed="rId21"/>
              <a:stretch>
                <a:fillRect/>
              </a:stretch>
            </p:blipFill>
            <p:spPr>
              <a:xfrm>
                <a:off x="1146041" y="5900499"/>
                <a:ext cx="129240" cy="444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3" name="Ink 92"/>
              <p14:cNvContentPartPr/>
              <p14:nvPr/>
            </p14:nvContentPartPr>
            <p14:xfrm>
              <a:off x="1176281" y="5147019"/>
              <a:ext cx="48960" cy="1284840"/>
            </p14:xfrm>
          </p:contentPart>
        </mc:Choice>
        <mc:Fallback xmlns="">
          <p:pic>
            <p:nvPicPr>
              <p:cNvPr id="93" name="Ink 92"/>
              <p:cNvPicPr/>
              <p:nvPr/>
            </p:nvPicPr>
            <p:blipFill>
              <a:blip r:embed="rId23"/>
              <a:stretch>
                <a:fillRect/>
              </a:stretch>
            </p:blipFill>
            <p:spPr>
              <a:xfrm>
                <a:off x="1158281" y="5133339"/>
                <a:ext cx="80640" cy="1305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9" name="Ink 108"/>
              <p14:cNvContentPartPr/>
              <p14:nvPr/>
            </p14:nvContentPartPr>
            <p14:xfrm>
              <a:off x="1467881" y="5330619"/>
              <a:ext cx="1877400" cy="1442880"/>
            </p14:xfrm>
          </p:contentPart>
        </mc:Choice>
        <mc:Fallback xmlns="">
          <p:pic>
            <p:nvPicPr>
              <p:cNvPr id="109" name="Ink 108"/>
              <p:cNvPicPr/>
              <p:nvPr/>
            </p:nvPicPr>
            <p:blipFill>
              <a:blip r:embed="rId25"/>
              <a:stretch>
                <a:fillRect/>
              </a:stretch>
            </p:blipFill>
            <p:spPr>
              <a:xfrm>
                <a:off x="1465001" y="5328099"/>
                <a:ext cx="1882800" cy="1450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14" name="Ink 113"/>
              <p14:cNvContentPartPr/>
              <p14:nvPr/>
            </p14:nvContentPartPr>
            <p14:xfrm>
              <a:off x="784961" y="5342499"/>
              <a:ext cx="198720" cy="1092240"/>
            </p14:xfrm>
          </p:contentPart>
        </mc:Choice>
        <mc:Fallback xmlns="">
          <p:pic>
            <p:nvPicPr>
              <p:cNvPr id="114" name="Ink 113"/>
              <p:cNvPicPr/>
              <p:nvPr/>
            </p:nvPicPr>
            <p:blipFill>
              <a:blip r:embed="rId27"/>
              <a:stretch>
                <a:fillRect/>
              </a:stretch>
            </p:blipFill>
            <p:spPr>
              <a:xfrm>
                <a:off x="776681" y="5332059"/>
                <a:ext cx="214920" cy="1110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18" name="Ink 117"/>
              <p14:cNvContentPartPr/>
              <p14:nvPr/>
            </p14:nvContentPartPr>
            <p14:xfrm>
              <a:off x="3387761" y="5564259"/>
              <a:ext cx="8546400" cy="1295280"/>
            </p14:xfrm>
          </p:contentPart>
        </mc:Choice>
        <mc:Fallback xmlns="">
          <p:pic>
            <p:nvPicPr>
              <p:cNvPr id="118" name="Ink 117"/>
              <p:cNvPicPr/>
              <p:nvPr/>
            </p:nvPicPr>
            <p:blipFill>
              <a:blip r:embed="rId29"/>
              <a:stretch>
                <a:fillRect/>
              </a:stretch>
            </p:blipFill>
            <p:spPr>
              <a:xfrm>
                <a:off x="3382001" y="5551299"/>
                <a:ext cx="8557920" cy="1313280"/>
              </a:xfrm>
              <a:prstGeom prst="rect">
                <a:avLst/>
              </a:prstGeom>
            </p:spPr>
          </p:pic>
        </mc:Fallback>
      </mc:AlternateContent>
    </p:spTree>
    <p:extLst>
      <p:ext uri="{BB962C8B-B14F-4D97-AF65-F5344CB8AC3E}">
        <p14:creationId xmlns:p14="http://schemas.microsoft.com/office/powerpoint/2010/main" val="2855765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Architecture patterns</a:t>
            </a:r>
          </a:p>
        </p:txBody>
      </p:sp>
      <p:sp>
        <p:nvSpPr>
          <p:cNvPr id="3" name="Text Placeholder 2"/>
          <p:cNvSpPr>
            <a:spLocks noGrp="1"/>
          </p:cNvSpPr>
          <p:nvPr>
            <p:ph type="body" idx="1"/>
          </p:nvPr>
        </p:nvSpPr>
        <p:spPr/>
        <p:txBody>
          <a:bodyPr/>
          <a:lstStyle/>
          <a:p>
            <a:r>
              <a:rPr lang="en-GB" dirty="0"/>
              <a:t>Lambda; bulk ingest; micro-batch</a:t>
            </a:r>
          </a:p>
        </p:txBody>
      </p:sp>
    </p:spTree>
    <p:extLst>
      <p:ext uri="{BB962C8B-B14F-4D97-AF65-F5344CB8AC3E}">
        <p14:creationId xmlns:p14="http://schemas.microsoft.com/office/powerpoint/2010/main" val="662556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Architecture types defined by data</a:t>
            </a:r>
          </a:p>
        </p:txBody>
      </p:sp>
      <p:sp>
        <p:nvSpPr>
          <p:cNvPr id="3" name="Content Placeholder 2"/>
          <p:cNvSpPr>
            <a:spLocks noGrp="1"/>
          </p:cNvSpPr>
          <p:nvPr>
            <p:ph idx="1"/>
          </p:nvPr>
        </p:nvSpPr>
        <p:spPr/>
        <p:txBody>
          <a:bodyPr/>
          <a:lstStyle/>
          <a:p>
            <a:r>
              <a:rPr lang="en-GB" dirty="0"/>
              <a:t>Individual Messages</a:t>
            </a:r>
          </a:p>
          <a:p>
            <a:pPr lvl="1"/>
            <a:r>
              <a:rPr lang="en-GB" dirty="0"/>
              <a:t>Typically small </a:t>
            </a:r>
          </a:p>
          <a:p>
            <a:pPr lvl="1"/>
            <a:r>
              <a:rPr lang="en-GB" dirty="0"/>
              <a:t>Typically time sensitive</a:t>
            </a:r>
          </a:p>
          <a:p>
            <a:endParaRPr lang="en-GB" dirty="0"/>
          </a:p>
          <a:p>
            <a:r>
              <a:rPr lang="en-GB" dirty="0"/>
              <a:t>Small collections of Messages</a:t>
            </a:r>
          </a:p>
          <a:p>
            <a:pPr lvl="1"/>
            <a:r>
              <a:rPr lang="en-GB" dirty="0"/>
              <a:t>Grouped by a time slice</a:t>
            </a:r>
          </a:p>
          <a:p>
            <a:endParaRPr lang="en-GB" dirty="0"/>
          </a:p>
          <a:p>
            <a:r>
              <a:rPr lang="en-GB" dirty="0"/>
              <a:t>Large collections of Messages</a:t>
            </a:r>
          </a:p>
          <a:p>
            <a:pPr lvl="1"/>
            <a:r>
              <a:rPr lang="en-GB" dirty="0"/>
              <a:t>Possibly not time structured at source</a:t>
            </a:r>
          </a:p>
        </p:txBody>
      </p:sp>
      <p:sp>
        <p:nvSpPr>
          <p:cNvPr id="4" name="Text Placeholder 3"/>
          <p:cNvSpPr>
            <a:spLocks noGrp="1"/>
          </p:cNvSpPr>
          <p:nvPr>
            <p:ph type="body" sz="quarter" idx="13"/>
          </p:nvPr>
        </p:nvSpPr>
        <p:spPr/>
        <p:txBody>
          <a:bodyPr/>
          <a:lstStyle/>
          <a:p>
            <a:r>
              <a:rPr lang="en-GB" dirty="0"/>
              <a:t>Defining:</a:t>
            </a:r>
          </a:p>
        </p:txBody>
      </p:sp>
    </p:spTree>
    <p:extLst>
      <p:ext uri="{BB962C8B-B14F-4D97-AF65-F5344CB8AC3E}">
        <p14:creationId xmlns:p14="http://schemas.microsoft.com/office/powerpoint/2010/main" val="1622468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lambda architecture</a:t>
            </a:r>
          </a:p>
        </p:txBody>
      </p:sp>
      <p:sp>
        <p:nvSpPr>
          <p:cNvPr id="4" name="Text Placeholder 3"/>
          <p:cNvSpPr>
            <a:spLocks noGrp="1"/>
          </p:cNvSpPr>
          <p:nvPr>
            <p:ph type="body" sz="quarter" idx="13"/>
          </p:nvPr>
        </p:nvSpPr>
        <p:spPr/>
        <p:txBody>
          <a:bodyPr/>
          <a:lstStyle/>
          <a:p>
            <a:r>
              <a:rPr lang="en-GB" dirty="0"/>
              <a:t>A modern scalable</a:t>
            </a:r>
          </a:p>
        </p:txBody>
      </p:sp>
      <p:pic>
        <p:nvPicPr>
          <p:cNvPr id="5" name="Picture 4"/>
          <p:cNvPicPr>
            <a:picLocks noChangeAspect="1"/>
          </p:cNvPicPr>
          <p:nvPr/>
        </p:nvPicPr>
        <p:blipFill>
          <a:blip r:embed="rId2"/>
          <a:stretch>
            <a:fillRect/>
          </a:stretch>
        </p:blipFill>
        <p:spPr>
          <a:xfrm>
            <a:off x="145440" y="1926780"/>
            <a:ext cx="9860262" cy="4531170"/>
          </a:xfrm>
          <a:prstGeom prst="rect">
            <a:avLst/>
          </a:prstGeom>
        </p:spPr>
      </p:pic>
    </p:spTree>
    <p:extLst>
      <p:ext uri="{BB962C8B-B14F-4D97-AF65-F5344CB8AC3E}">
        <p14:creationId xmlns:p14="http://schemas.microsoft.com/office/powerpoint/2010/main" val="2135801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 </a:t>
            </a:r>
          </a:p>
        </p:txBody>
      </p:sp>
      <p:sp>
        <p:nvSpPr>
          <p:cNvPr id="3" name="Text Placeholder 2"/>
          <p:cNvSpPr>
            <a:spLocks noGrp="1"/>
          </p:cNvSpPr>
          <p:nvPr>
            <p:ph type="body" idx="1"/>
          </p:nvPr>
        </p:nvSpPr>
        <p:spPr>
          <a:xfrm>
            <a:off x="214630" y="646113"/>
            <a:ext cx="10515600" cy="1500187"/>
          </a:xfrm>
        </p:spPr>
        <p:txBody>
          <a:bodyPr/>
          <a:lstStyle/>
          <a:p>
            <a:r>
              <a:rPr lang="en-GB" dirty="0"/>
              <a:t>Real Time Messages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55206" y="2964242"/>
            <a:ext cx="780290" cy="78029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95855" y="2964242"/>
            <a:ext cx="780290" cy="78029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14557" y="2964242"/>
            <a:ext cx="780290" cy="780290"/>
          </a:xfrm>
          <a:prstGeom prst="rect">
            <a:avLst/>
          </a:prstGeom>
        </p:spPr>
      </p:pic>
      <p:sp>
        <p:nvSpPr>
          <p:cNvPr id="8" name="TextBox 7"/>
          <p:cNvSpPr txBox="1"/>
          <p:nvPr/>
        </p:nvSpPr>
        <p:spPr>
          <a:xfrm>
            <a:off x="1280160" y="1897380"/>
            <a:ext cx="2366010" cy="858624"/>
          </a:xfrm>
          <a:prstGeom prst="rect">
            <a:avLst/>
          </a:prstGeom>
          <a:solidFill>
            <a:schemeClr val="tx1">
              <a:lumMod val="95000"/>
              <a:lumOff val="5000"/>
            </a:schemeClr>
          </a:solidFill>
        </p:spPr>
        <p:txBody>
          <a:bodyPr vert="horz" wrap="square" lIns="288000" tIns="288000" rIns="288000" bIns="288000" rtlCol="0" anchor="t">
            <a:spAutoFit/>
          </a:bodyPr>
          <a:lstStyle/>
          <a:p>
            <a:r>
              <a:rPr lang="en-GB" cap="all" dirty="0">
                <a:ln>
                  <a:solidFill>
                    <a:schemeClr val="bg1"/>
                  </a:solidFill>
                </a:ln>
              </a:rPr>
              <a:t>Service Fabric</a:t>
            </a:r>
          </a:p>
        </p:txBody>
      </p:sp>
      <p:sp>
        <p:nvSpPr>
          <p:cNvPr id="9" name="TextBox 8"/>
          <p:cNvSpPr txBox="1"/>
          <p:nvPr/>
        </p:nvSpPr>
        <p:spPr>
          <a:xfrm>
            <a:off x="5158740" y="1897380"/>
            <a:ext cx="2366010" cy="858624"/>
          </a:xfrm>
          <a:prstGeom prst="rect">
            <a:avLst/>
          </a:prstGeom>
          <a:solidFill>
            <a:schemeClr val="tx1">
              <a:lumMod val="95000"/>
              <a:lumOff val="5000"/>
            </a:schemeClr>
          </a:solidFill>
        </p:spPr>
        <p:txBody>
          <a:bodyPr vert="horz" wrap="square" lIns="288000" tIns="288000" rIns="288000" bIns="288000" rtlCol="0" anchor="t">
            <a:spAutoFit/>
          </a:bodyPr>
          <a:lstStyle/>
          <a:p>
            <a:pPr algn="ctr"/>
            <a:r>
              <a:rPr lang="en-GB" cap="all" dirty="0">
                <a:ln>
                  <a:solidFill>
                    <a:schemeClr val="bg1"/>
                  </a:solidFill>
                </a:ln>
              </a:rPr>
              <a:t>Event Hub</a:t>
            </a:r>
          </a:p>
        </p:txBody>
      </p:sp>
      <p:sp>
        <p:nvSpPr>
          <p:cNvPr id="10" name="TextBox 9"/>
          <p:cNvSpPr txBox="1"/>
          <p:nvPr/>
        </p:nvSpPr>
        <p:spPr>
          <a:xfrm>
            <a:off x="9120504" y="1849119"/>
            <a:ext cx="2675255" cy="858624"/>
          </a:xfrm>
          <a:prstGeom prst="rect">
            <a:avLst/>
          </a:prstGeom>
          <a:solidFill>
            <a:schemeClr val="tx1">
              <a:lumMod val="95000"/>
              <a:lumOff val="5000"/>
            </a:schemeClr>
          </a:solidFill>
        </p:spPr>
        <p:txBody>
          <a:bodyPr vert="horz" wrap="square" lIns="288000" tIns="288000" rIns="288000" bIns="288000" rtlCol="0" anchor="t">
            <a:spAutoFit/>
          </a:bodyPr>
          <a:lstStyle/>
          <a:p>
            <a:pPr algn="ctr"/>
            <a:r>
              <a:rPr lang="en-GB" cap="all" dirty="0">
                <a:ln>
                  <a:solidFill>
                    <a:schemeClr val="bg1"/>
                  </a:solidFill>
                </a:ln>
              </a:rPr>
              <a:t>Operational Store</a:t>
            </a:r>
          </a:p>
        </p:txBody>
      </p:sp>
      <p:cxnSp>
        <p:nvCxnSpPr>
          <p:cNvPr id="16" name="Straight Arrow Connector 15"/>
          <p:cNvCxnSpPr/>
          <p:nvPr/>
        </p:nvCxnSpPr>
        <p:spPr>
          <a:xfrm>
            <a:off x="3108960" y="3383280"/>
            <a:ext cx="1943100"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13270" y="3383280"/>
            <a:ext cx="1943100"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502647" y="2429635"/>
            <a:ext cx="780290" cy="780290"/>
          </a:xfrm>
          <a:prstGeom prst="rect">
            <a:avLst/>
          </a:prstGeom>
        </p:spPr>
      </p:pic>
      <p:sp>
        <p:nvSpPr>
          <p:cNvPr id="11" name="TextBox 10"/>
          <p:cNvSpPr txBox="1"/>
          <p:nvPr/>
        </p:nvSpPr>
        <p:spPr>
          <a:xfrm>
            <a:off x="6874140" y="3354387"/>
            <a:ext cx="2421359" cy="858624"/>
          </a:xfrm>
          <a:prstGeom prst="rect">
            <a:avLst/>
          </a:prstGeom>
          <a:noFill/>
        </p:spPr>
        <p:txBody>
          <a:bodyPr vert="horz" wrap="none" lIns="288000" tIns="288000" rIns="288000" bIns="288000" rtlCol="0" anchor="t">
            <a:spAutoFit/>
          </a:bodyPr>
          <a:lstStyle/>
          <a:p>
            <a:r>
              <a:rPr lang="en-GB" cap="all" dirty="0">
                <a:ln>
                  <a:solidFill>
                    <a:schemeClr val="bg1"/>
                  </a:solidFill>
                </a:ln>
              </a:rPr>
              <a:t>Stream Analytics</a:t>
            </a:r>
          </a:p>
        </p:txBody>
      </p:sp>
      <p:pic>
        <p:nvPicPr>
          <p:cNvPr id="14" name="Picture 13"/>
          <p:cNvPicPr>
            <a:picLocks noChangeAspect="1"/>
          </p:cNvPicPr>
          <p:nvPr/>
        </p:nvPicPr>
        <p:blipFill>
          <a:blip r:embed="rId7"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910407" y="4319406"/>
            <a:ext cx="780290" cy="780290"/>
          </a:xfrm>
          <a:prstGeom prst="rect">
            <a:avLst/>
          </a:prstGeom>
        </p:spPr>
      </p:pic>
      <p:cxnSp>
        <p:nvCxnSpPr>
          <p:cNvPr id="15" name="Straight Arrow Connector 14"/>
          <p:cNvCxnSpPr/>
          <p:nvPr/>
        </p:nvCxnSpPr>
        <p:spPr>
          <a:xfrm flipV="1">
            <a:off x="10240793" y="3819629"/>
            <a:ext cx="0" cy="345971"/>
          </a:xfrm>
          <a:prstGeom prst="straightConnector1">
            <a:avLst/>
          </a:prstGeom>
          <a:ln w="3810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101510" y="3670839"/>
            <a:ext cx="1178373" cy="750902"/>
          </a:xfrm>
          <a:prstGeom prst="rect">
            <a:avLst/>
          </a:prstGeom>
          <a:noFill/>
        </p:spPr>
        <p:txBody>
          <a:bodyPr vert="horz" wrap="square" lIns="288000" tIns="288000" rIns="288000" bIns="288000" rtlCol="0" anchor="t">
            <a:spAutoFit/>
          </a:bodyPr>
          <a:lstStyle/>
          <a:p>
            <a:r>
              <a:rPr lang="en-GB" sz="1100" cap="all" dirty="0">
                <a:ln>
                  <a:solidFill>
                    <a:schemeClr val="bg1"/>
                  </a:solidFill>
                </a:ln>
              </a:rPr>
              <a:t>Power BI</a:t>
            </a:r>
          </a:p>
        </p:txBody>
      </p:sp>
    </p:spTree>
    <p:extLst>
      <p:ext uri="{BB962C8B-B14F-4D97-AF65-F5344CB8AC3E}">
        <p14:creationId xmlns:p14="http://schemas.microsoft.com/office/powerpoint/2010/main" val="1605468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43296" y="1188720"/>
            <a:ext cx="3329304" cy="40347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400" dirty="0">
                <a:latin typeface="Open Sans" panose="020B0606030504020204" pitchFamily="34" charset="0"/>
                <a:ea typeface="Open Sans" panose="020B0606030504020204" pitchFamily="34" charset="0"/>
                <a:cs typeface="Open Sans" panose="020B0606030504020204" pitchFamily="34" charset="0"/>
              </a:rPr>
              <a:t>Orchestrated by Azure Data Factory</a:t>
            </a:r>
          </a:p>
        </p:txBody>
      </p:sp>
      <p:sp>
        <p:nvSpPr>
          <p:cNvPr id="2" name="Title 1"/>
          <p:cNvSpPr>
            <a:spLocks noGrp="1"/>
          </p:cNvSpPr>
          <p:nvPr>
            <p:ph type="title"/>
          </p:nvPr>
        </p:nvSpPr>
        <p:spPr/>
        <p:txBody>
          <a:bodyPr/>
          <a:lstStyle/>
          <a:p>
            <a:r>
              <a:rPr lang="en-GB" dirty="0"/>
              <a:t> </a:t>
            </a:r>
          </a:p>
        </p:txBody>
      </p:sp>
      <p:sp>
        <p:nvSpPr>
          <p:cNvPr id="3" name="Text Placeholder 2"/>
          <p:cNvSpPr>
            <a:spLocks noGrp="1"/>
          </p:cNvSpPr>
          <p:nvPr>
            <p:ph type="body" idx="1"/>
          </p:nvPr>
        </p:nvSpPr>
        <p:spPr>
          <a:xfrm>
            <a:off x="214630" y="646113"/>
            <a:ext cx="10515600" cy="1500187"/>
          </a:xfrm>
        </p:spPr>
        <p:txBody>
          <a:bodyPr/>
          <a:lstStyle/>
          <a:p>
            <a:r>
              <a:rPr lang="en-GB" dirty="0"/>
              <a:t>Batch Runtime</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5855" y="2964242"/>
            <a:ext cx="780290" cy="780290"/>
          </a:xfrm>
          <a:prstGeom prst="rect">
            <a:avLst/>
          </a:prstGeom>
        </p:spPr>
      </p:pic>
      <p:pic>
        <p:nvPicPr>
          <p:cNvPr id="7" name="Picture 6"/>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imgEffect>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0536448" y="2964242"/>
            <a:ext cx="780290" cy="780290"/>
          </a:xfrm>
          <a:prstGeom prst="rect">
            <a:avLst/>
          </a:prstGeom>
        </p:spPr>
      </p:pic>
      <p:sp>
        <p:nvSpPr>
          <p:cNvPr id="8" name="TextBox 7"/>
          <p:cNvSpPr txBox="1"/>
          <p:nvPr/>
        </p:nvSpPr>
        <p:spPr>
          <a:xfrm>
            <a:off x="1280160" y="1897380"/>
            <a:ext cx="2366010" cy="858624"/>
          </a:xfrm>
          <a:prstGeom prst="rect">
            <a:avLst/>
          </a:prstGeom>
          <a:solidFill>
            <a:schemeClr val="tx1">
              <a:lumMod val="95000"/>
              <a:lumOff val="5000"/>
            </a:schemeClr>
          </a:solidFill>
        </p:spPr>
        <p:txBody>
          <a:bodyPr vert="horz" wrap="square" lIns="288000" tIns="288000" rIns="288000" bIns="288000" rtlCol="0" anchor="t">
            <a:spAutoFit/>
          </a:bodyPr>
          <a:lstStyle/>
          <a:p>
            <a:r>
              <a:rPr lang="en-GB" cap="all" dirty="0">
                <a:ln>
                  <a:solidFill>
                    <a:schemeClr val="bg1"/>
                  </a:solidFill>
                </a:ln>
              </a:rPr>
              <a:t>Service Fabric</a:t>
            </a:r>
          </a:p>
        </p:txBody>
      </p:sp>
      <p:sp>
        <p:nvSpPr>
          <p:cNvPr id="9" name="TextBox 8"/>
          <p:cNvSpPr txBox="1"/>
          <p:nvPr/>
        </p:nvSpPr>
        <p:spPr>
          <a:xfrm>
            <a:off x="6043296" y="1733896"/>
            <a:ext cx="3446173" cy="858624"/>
          </a:xfrm>
          <a:prstGeom prst="rect">
            <a:avLst/>
          </a:prstGeom>
          <a:solidFill>
            <a:schemeClr val="tx1">
              <a:lumMod val="95000"/>
              <a:lumOff val="5000"/>
            </a:schemeClr>
          </a:solidFill>
        </p:spPr>
        <p:txBody>
          <a:bodyPr vert="horz" wrap="square" lIns="288000" tIns="288000" rIns="288000" bIns="288000" rtlCol="0" anchor="t">
            <a:spAutoFit/>
          </a:bodyPr>
          <a:lstStyle/>
          <a:p>
            <a:pPr algn="ctr"/>
            <a:r>
              <a:rPr lang="en-GB" cap="all" dirty="0">
                <a:ln>
                  <a:solidFill>
                    <a:schemeClr val="bg1"/>
                  </a:solidFill>
                </a:ln>
              </a:rPr>
              <a:t>Azure Data Lake Analytics</a:t>
            </a:r>
          </a:p>
        </p:txBody>
      </p:sp>
      <p:sp>
        <p:nvSpPr>
          <p:cNvPr id="10" name="TextBox 9"/>
          <p:cNvSpPr txBox="1"/>
          <p:nvPr/>
        </p:nvSpPr>
        <p:spPr>
          <a:xfrm>
            <a:off x="9489470" y="1849119"/>
            <a:ext cx="2675255" cy="858624"/>
          </a:xfrm>
          <a:prstGeom prst="rect">
            <a:avLst/>
          </a:prstGeom>
          <a:solidFill>
            <a:schemeClr val="tx1">
              <a:lumMod val="95000"/>
              <a:lumOff val="5000"/>
            </a:schemeClr>
          </a:solidFill>
        </p:spPr>
        <p:txBody>
          <a:bodyPr vert="horz" wrap="square" lIns="288000" tIns="288000" rIns="288000" bIns="288000" rtlCol="0" anchor="t">
            <a:spAutoFit/>
          </a:bodyPr>
          <a:lstStyle/>
          <a:p>
            <a:pPr algn="ctr"/>
            <a:r>
              <a:rPr lang="en-GB" cap="all" dirty="0">
                <a:ln>
                  <a:solidFill>
                    <a:schemeClr val="bg1"/>
                  </a:solidFill>
                </a:ln>
              </a:rPr>
              <a:t>Operational Store</a:t>
            </a:r>
          </a:p>
        </p:txBody>
      </p:sp>
      <p:cxnSp>
        <p:nvCxnSpPr>
          <p:cNvPr id="16" name="Straight Arrow Connector 15"/>
          <p:cNvCxnSpPr/>
          <p:nvPr/>
        </p:nvCxnSpPr>
        <p:spPr>
          <a:xfrm flipV="1">
            <a:off x="5248182" y="2861954"/>
            <a:ext cx="1225861" cy="519349"/>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8513141" y="2861953"/>
            <a:ext cx="1954926" cy="521327"/>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imgEffect>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266903" y="3656145"/>
            <a:ext cx="780290" cy="780290"/>
          </a:xfrm>
          <a:prstGeom prst="rect">
            <a:avLst/>
          </a:prstGeom>
        </p:spPr>
      </p:pic>
      <p:cxnSp>
        <p:nvCxnSpPr>
          <p:cNvPr id="15" name="Straight Arrow Connector 14"/>
          <p:cNvCxnSpPr/>
          <p:nvPr/>
        </p:nvCxnSpPr>
        <p:spPr>
          <a:xfrm>
            <a:off x="5248182" y="3381303"/>
            <a:ext cx="1225861" cy="438326"/>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8558100" y="3381303"/>
            <a:ext cx="1907990" cy="438326"/>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429084" y="3122616"/>
            <a:ext cx="2366010" cy="858624"/>
          </a:xfrm>
          <a:prstGeom prst="rect">
            <a:avLst/>
          </a:prstGeom>
          <a:noFill/>
        </p:spPr>
        <p:txBody>
          <a:bodyPr vert="horz" wrap="square" lIns="288000" tIns="288000" rIns="288000" bIns="288000" rtlCol="0" anchor="t">
            <a:spAutoFit/>
          </a:bodyPr>
          <a:lstStyle/>
          <a:p>
            <a:pPr algn="ctr"/>
            <a:r>
              <a:rPr lang="en-GB" cap="all" dirty="0">
                <a:ln>
                  <a:solidFill>
                    <a:schemeClr val="bg1"/>
                  </a:solidFill>
                </a:ln>
              </a:rPr>
              <a:t>Azure HDInsight</a:t>
            </a:r>
          </a:p>
        </p:txBody>
      </p:sp>
      <p:cxnSp>
        <p:nvCxnSpPr>
          <p:cNvPr id="25" name="Straight Arrow Connector 24"/>
          <p:cNvCxnSpPr/>
          <p:nvPr/>
        </p:nvCxnSpPr>
        <p:spPr>
          <a:xfrm flipV="1">
            <a:off x="3108960" y="3381303"/>
            <a:ext cx="537210" cy="1977"/>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124435" y="1885587"/>
            <a:ext cx="2918862" cy="858624"/>
          </a:xfrm>
          <a:prstGeom prst="rect">
            <a:avLst/>
          </a:prstGeom>
          <a:solidFill>
            <a:schemeClr val="tx1">
              <a:lumMod val="95000"/>
              <a:lumOff val="5000"/>
            </a:schemeClr>
          </a:solidFill>
        </p:spPr>
        <p:txBody>
          <a:bodyPr vert="horz" wrap="square" lIns="288000" tIns="288000" rIns="288000" bIns="288000" rtlCol="0" anchor="t">
            <a:spAutoFit/>
          </a:bodyPr>
          <a:lstStyle/>
          <a:p>
            <a:r>
              <a:rPr lang="en-GB" cap="all" dirty="0">
                <a:ln>
                  <a:solidFill>
                    <a:schemeClr val="bg1"/>
                  </a:solidFill>
                </a:ln>
              </a:rPr>
              <a:t>Azure Data Lake Store</a:t>
            </a:r>
          </a:p>
        </p:txBody>
      </p:sp>
      <p:pic>
        <p:nvPicPr>
          <p:cNvPr id="5" name="Picture 4"/>
          <p:cNvPicPr>
            <a:picLocks noChangeAspect="1"/>
          </p:cNvPicPr>
          <p:nvPr/>
        </p:nvPicPr>
        <p:blipFill>
          <a:blip r:embed="rId7"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0596207" y="4319406"/>
            <a:ext cx="780290" cy="780290"/>
          </a:xfrm>
          <a:prstGeom prst="rect">
            <a:avLst/>
          </a:prstGeom>
        </p:spPr>
      </p:pic>
      <p:cxnSp>
        <p:nvCxnSpPr>
          <p:cNvPr id="13" name="Straight Arrow Connector 12"/>
          <p:cNvCxnSpPr/>
          <p:nvPr/>
        </p:nvCxnSpPr>
        <p:spPr>
          <a:xfrm flipV="1">
            <a:off x="10926593" y="3819629"/>
            <a:ext cx="0" cy="345971"/>
          </a:xfrm>
          <a:prstGeom prst="straightConnector1">
            <a:avLst/>
          </a:prstGeom>
          <a:ln w="3810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0787310" y="3670839"/>
            <a:ext cx="1178373" cy="750902"/>
          </a:xfrm>
          <a:prstGeom prst="rect">
            <a:avLst/>
          </a:prstGeom>
          <a:noFill/>
        </p:spPr>
        <p:txBody>
          <a:bodyPr vert="horz" wrap="square" lIns="288000" tIns="288000" rIns="288000" bIns="288000" rtlCol="0" anchor="t">
            <a:spAutoFit/>
          </a:bodyPr>
          <a:lstStyle/>
          <a:p>
            <a:r>
              <a:rPr lang="en-GB" sz="1100" cap="all" dirty="0">
                <a:ln>
                  <a:solidFill>
                    <a:schemeClr val="bg1"/>
                  </a:solidFill>
                </a:ln>
              </a:rPr>
              <a:t>Power BI</a:t>
            </a:r>
          </a:p>
        </p:txBody>
      </p:sp>
      <p:pic>
        <p:nvPicPr>
          <p:cNvPr id="21" name="Picture 20"/>
          <p:cNvPicPr>
            <a:picLocks noChangeAspect="1"/>
          </p:cNvPicPr>
          <p:nvPr/>
        </p:nvPicPr>
        <p:blipFill>
          <a:blip r:embed="rId8" cstate="print">
            <a:extLst>
              <a:ext uri="{BEBA8EAE-BF5A-486C-A8C5-ECC9F3942E4B}">
                <a14:imgProps xmlns:a14="http://schemas.microsoft.com/office/drawing/2010/main">
                  <a14:imgLayer r:embed="rId9">
                    <a14:imgEffect>
                      <a14:backgroundRemoval t="0" b="100000" l="0" r="1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193852" y="4617860"/>
            <a:ext cx="470464" cy="470464"/>
          </a:xfrm>
          <a:prstGeom prst="rect">
            <a:avLst/>
          </a:prstGeom>
        </p:spPr>
      </p:pic>
      <p:pic>
        <p:nvPicPr>
          <p:cNvPr id="12" name="Picture 11"/>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078985" y="2991158"/>
            <a:ext cx="780290" cy="780290"/>
          </a:xfrm>
          <a:prstGeom prst="rect">
            <a:avLst/>
          </a:prstGeom>
        </p:spPr>
      </p:pic>
      <p:pic>
        <p:nvPicPr>
          <p:cNvPr id="26" name="Picture 25"/>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266903" y="2344043"/>
            <a:ext cx="780290" cy="780290"/>
          </a:xfrm>
          <a:prstGeom prst="rect">
            <a:avLst/>
          </a:prstGeom>
        </p:spPr>
      </p:pic>
    </p:spTree>
    <p:extLst>
      <p:ext uri="{BB962C8B-B14F-4D97-AF65-F5344CB8AC3E}">
        <p14:creationId xmlns:p14="http://schemas.microsoft.com/office/powerpoint/2010/main" val="4246902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98500" y="1787522"/>
            <a:ext cx="7175500" cy="1768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400" dirty="0">
                <a:latin typeface="Open Sans" panose="020B0606030504020204" pitchFamily="34" charset="0"/>
                <a:ea typeface="Open Sans" panose="020B0606030504020204" pitchFamily="34" charset="0"/>
                <a:cs typeface="Open Sans" panose="020B0606030504020204" pitchFamily="34" charset="0"/>
              </a:rPr>
              <a:t>Orchestrated by Azure Data Factory</a:t>
            </a:r>
          </a:p>
        </p:txBody>
      </p:sp>
      <p:sp>
        <p:nvSpPr>
          <p:cNvPr id="2" name="Title 1"/>
          <p:cNvSpPr>
            <a:spLocks noGrp="1"/>
          </p:cNvSpPr>
          <p:nvPr>
            <p:ph type="title"/>
          </p:nvPr>
        </p:nvSpPr>
        <p:spPr/>
        <p:txBody>
          <a:bodyPr/>
          <a:lstStyle/>
          <a:p>
            <a:r>
              <a:rPr lang="en-GB" dirty="0"/>
              <a:t>Componentized</a:t>
            </a:r>
          </a:p>
        </p:txBody>
      </p:sp>
      <p:sp>
        <p:nvSpPr>
          <p:cNvPr id="4" name="Text Placeholder 3"/>
          <p:cNvSpPr>
            <a:spLocks noGrp="1"/>
          </p:cNvSpPr>
          <p:nvPr>
            <p:ph type="body" sz="quarter" idx="13"/>
          </p:nvPr>
        </p:nvSpPr>
        <p:spPr/>
        <p:txBody>
          <a:bodyPr/>
          <a:lstStyle/>
          <a:p>
            <a:r>
              <a:rPr lang="en-GB" dirty="0"/>
              <a:t>Achieving pan-framework with analytics that are </a:t>
            </a:r>
          </a:p>
        </p:txBody>
      </p:sp>
      <p:sp>
        <p:nvSpPr>
          <p:cNvPr id="5" name="Rectangle 2"/>
          <p:cNvSpPr>
            <a:spLocks noChangeArrowheads="1"/>
          </p:cNvSpPr>
          <p:nvPr/>
        </p:nvSpPr>
        <p:spPr bwMode="auto">
          <a:xfrm>
            <a:off x="2778826" y="192380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55023" y="1848661"/>
            <a:ext cx="326076" cy="340786"/>
          </a:xfrm>
          <a:prstGeom prst="rect">
            <a:avLst/>
          </a:prstGeom>
        </p:spPr>
      </p:pic>
      <p:graphicFrame>
        <p:nvGraphicFramePr>
          <p:cNvPr id="6" name="Object 5"/>
          <p:cNvGraphicFramePr>
            <a:graphicFrameLocks noChangeAspect="1"/>
          </p:cNvGraphicFramePr>
          <p:nvPr>
            <p:extLst/>
          </p:nvPr>
        </p:nvGraphicFramePr>
        <p:xfrm>
          <a:off x="855023" y="2114303"/>
          <a:ext cx="7444097" cy="4822588"/>
        </p:xfrm>
        <a:graphic>
          <a:graphicData uri="http://schemas.openxmlformats.org/presentationml/2006/ole">
            <mc:AlternateContent xmlns:mc="http://schemas.openxmlformats.org/markup-compatibility/2006">
              <mc:Choice xmlns:v="urn:schemas-microsoft-com:vml" Requires="v">
                <p:oleObj spid="_x0000_s1038" name="Visio" r:id="rId5" imgW="10001185" imgH="6477173" progId="Visio.Drawing.15">
                  <p:embed/>
                </p:oleObj>
              </mc:Choice>
              <mc:Fallback>
                <p:oleObj name="Visio" r:id="rId5" imgW="10001185" imgH="6477173" progId="Visio.Drawing.15">
                  <p:embed/>
                  <p:pic>
                    <p:nvPicPr>
                      <p:cNvPr id="6"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5023" y="2114303"/>
                        <a:ext cx="7444097" cy="4822588"/>
                      </a:xfrm>
                      <a:prstGeom prst="rect">
                        <a:avLst/>
                      </a:prstGeom>
                      <a:noFill/>
                    </p:spPr>
                  </p:pic>
                </p:oleObj>
              </mc:Fallback>
            </mc:AlternateContent>
          </a:graphicData>
        </a:graphic>
      </p:graphicFrame>
    </p:spTree>
    <p:extLst>
      <p:ext uri="{BB962C8B-B14F-4D97-AF65-F5344CB8AC3E}">
        <p14:creationId xmlns:p14="http://schemas.microsoft.com/office/powerpoint/2010/main" val="1352569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statement on Provenance</a:t>
            </a:r>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259712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Logs Pivoted</a:t>
            </a:r>
          </a:p>
        </p:txBody>
      </p:sp>
      <p:sp>
        <p:nvSpPr>
          <p:cNvPr id="3" name="Content Placeholder 2"/>
          <p:cNvSpPr>
            <a:spLocks noGrp="1"/>
          </p:cNvSpPr>
          <p:nvPr>
            <p:ph idx="1"/>
          </p:nvPr>
        </p:nvSpPr>
        <p:spPr/>
        <p:txBody>
          <a:bodyPr/>
          <a:lstStyle/>
          <a:p>
            <a:r>
              <a:rPr lang="en-GB" dirty="0"/>
              <a:t>Typical logs</a:t>
            </a:r>
          </a:p>
          <a:p>
            <a:pPr lvl="1"/>
            <a:r>
              <a:rPr lang="en-GB" dirty="0"/>
              <a:t>Event driven </a:t>
            </a:r>
          </a:p>
          <a:p>
            <a:pPr lvl="1"/>
            <a:r>
              <a:rPr lang="en-GB" dirty="0"/>
              <a:t>Centralized (maybe a decentralized backup?)</a:t>
            </a:r>
          </a:p>
          <a:p>
            <a:pPr lvl="1"/>
            <a:r>
              <a:rPr lang="en-GB" dirty="0"/>
              <a:t>Time ordered</a:t>
            </a:r>
          </a:p>
          <a:p>
            <a:endParaRPr lang="en-GB" dirty="0"/>
          </a:p>
          <a:p>
            <a:r>
              <a:rPr lang="en-GB" dirty="0"/>
              <a:t>Finding why an output file has an incorrect value is </a:t>
            </a:r>
            <a:r>
              <a:rPr lang="en-GB" b="1" dirty="0"/>
              <a:t>hard</a:t>
            </a:r>
            <a:endParaRPr lang="en-GB" dirty="0"/>
          </a:p>
          <a:p>
            <a:endParaRPr lang="en-GB" dirty="0"/>
          </a:p>
          <a:p>
            <a:r>
              <a:rPr lang="en-GB" dirty="0"/>
              <a:t>Instead store metadata 1:1 on files</a:t>
            </a:r>
          </a:p>
          <a:p>
            <a:pPr lvl="1"/>
            <a:endParaRPr lang="en-GB" dirty="0"/>
          </a:p>
        </p:txBody>
      </p:sp>
      <p:sp>
        <p:nvSpPr>
          <p:cNvPr id="4" name="Text Placeholder 3"/>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425990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Consistency of tools</a:t>
            </a:r>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968083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Provision</a:t>
            </a:r>
          </a:p>
        </p:txBody>
      </p:sp>
      <p:sp>
        <p:nvSpPr>
          <p:cNvPr id="3" name="Content Placeholder 2"/>
          <p:cNvSpPr>
            <a:spLocks noGrp="1"/>
          </p:cNvSpPr>
          <p:nvPr>
            <p:ph sz="half" idx="1"/>
          </p:nvPr>
        </p:nvSpPr>
        <p:spPr>
          <a:xfrm>
            <a:off x="801414" y="2380593"/>
            <a:ext cx="5181600" cy="3796370"/>
          </a:xfrm>
        </p:spPr>
        <p:txBody>
          <a:bodyPr/>
          <a:lstStyle/>
          <a:p>
            <a:r>
              <a:rPr lang="en-GB" dirty="0"/>
              <a:t>Azure Portal</a:t>
            </a:r>
          </a:p>
          <a:p>
            <a:endParaRPr lang="en-GB" dirty="0"/>
          </a:p>
          <a:p>
            <a:r>
              <a:rPr lang="en-GB" dirty="0"/>
              <a:t>Azure CLI</a:t>
            </a:r>
          </a:p>
          <a:p>
            <a:r>
              <a:rPr lang="en-GB" dirty="0"/>
              <a:t>Azure </a:t>
            </a:r>
            <a:r>
              <a:rPr lang="en-GB" dirty="0" err="1"/>
              <a:t>Powershell</a:t>
            </a:r>
            <a:endParaRPr lang="en-GB" dirty="0"/>
          </a:p>
          <a:p>
            <a:endParaRPr lang="en-GB" dirty="0"/>
          </a:p>
          <a:p>
            <a:r>
              <a:rPr lang="en-GB" dirty="0"/>
              <a:t>Visual Studio Integration</a:t>
            </a:r>
          </a:p>
        </p:txBody>
      </p:sp>
    </p:spTree>
    <p:extLst>
      <p:ext uri="{BB962C8B-B14F-4D97-AF65-F5344CB8AC3E}">
        <p14:creationId xmlns:p14="http://schemas.microsoft.com/office/powerpoint/2010/main" val="276284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n>
                  <a:solidFill>
                    <a:schemeClr val="accent1"/>
                  </a:solidFill>
                </a:ln>
                <a:solidFill>
                  <a:schemeClr val="accent1"/>
                </a:solidFill>
              </a:rPr>
              <a:t>Elastacloud</a:t>
            </a:r>
            <a:r>
              <a:rPr lang="en-GB" dirty="0"/>
              <a:t>; data on Azure experts</a:t>
            </a:r>
          </a:p>
        </p:txBody>
      </p:sp>
      <p:sp>
        <p:nvSpPr>
          <p:cNvPr id="3" name="Content Placeholder 2"/>
          <p:cNvSpPr>
            <a:spLocks noGrp="1"/>
          </p:cNvSpPr>
          <p:nvPr>
            <p:ph sz="half" idx="1"/>
          </p:nvPr>
        </p:nvSpPr>
        <p:spPr>
          <a:xfrm>
            <a:off x="914400" y="2356567"/>
            <a:ext cx="5181600" cy="4351338"/>
          </a:xfrm>
        </p:spPr>
        <p:txBody>
          <a:bodyPr/>
          <a:lstStyle/>
          <a:p>
            <a:r>
              <a:rPr lang="en-GB" dirty="0"/>
              <a:t>Andy Cross &amp; Richard Conway, Founders and Directors of Elastacloud</a:t>
            </a:r>
          </a:p>
          <a:p>
            <a:r>
              <a:rPr lang="en-GB" dirty="0"/>
              <a:t>Leading UK Data and Azure Consultancy</a:t>
            </a:r>
          </a:p>
          <a:p>
            <a:r>
              <a:rPr lang="en-GB" dirty="0"/>
              <a:t>Based in London</a:t>
            </a:r>
          </a:p>
          <a:p>
            <a:r>
              <a:rPr lang="en-GB" dirty="0"/>
              <a:t>Azure Gold Partner, Cloud Platform and Data Analytics</a:t>
            </a:r>
          </a:p>
        </p:txBody>
      </p:sp>
      <p:sp>
        <p:nvSpPr>
          <p:cNvPr id="4" name="Text Placeholder 3"/>
          <p:cNvSpPr>
            <a:spLocks noGrp="1"/>
          </p:cNvSpPr>
          <p:nvPr>
            <p:ph sz="half" idx="2"/>
          </p:nvPr>
        </p:nvSpPr>
        <p:spPr/>
        <p:txBody>
          <a:bodyPr/>
          <a:lstStyle/>
          <a:p>
            <a:endParaRPr lang="en-GB" dirty="0"/>
          </a:p>
          <a:p>
            <a:pPr marL="0" indent="0">
              <a:buNone/>
            </a:pPr>
            <a:r>
              <a:rPr lang="en-GB" dirty="0"/>
              <a:t>Azure MVP for 4 years; Microsoft Regional Director;</a:t>
            </a:r>
          </a:p>
          <a:p>
            <a:pPr marL="0" indent="0">
              <a:buNone/>
            </a:pPr>
            <a:r>
              <a:rPr lang="en-GB" dirty="0"/>
              <a:t>Founder </a:t>
            </a:r>
            <a:r>
              <a:rPr lang="en-GB" dirty="0" err="1"/>
              <a:t>UKAzure</a:t>
            </a:r>
            <a:r>
              <a:rPr lang="en-GB" dirty="0"/>
              <a:t> User Group</a:t>
            </a:r>
          </a:p>
          <a:p>
            <a:pPr marL="0" indent="0">
              <a:buNone/>
            </a:pPr>
            <a:r>
              <a:rPr lang="en-GB" dirty="0"/>
              <a:t>Founder IoT Innovators</a:t>
            </a:r>
          </a:p>
        </p:txBody>
      </p:sp>
    </p:spTree>
    <p:extLst>
      <p:ext uri="{BB962C8B-B14F-4D97-AF65-F5344CB8AC3E}">
        <p14:creationId xmlns:p14="http://schemas.microsoft.com/office/powerpoint/2010/main" val="41958312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light touch of Tech</a:t>
            </a:r>
          </a:p>
        </p:txBody>
      </p:sp>
      <p:sp>
        <p:nvSpPr>
          <p:cNvPr id="3" name="Text Placeholder 2"/>
          <p:cNvSpPr>
            <a:spLocks noGrp="1"/>
          </p:cNvSpPr>
          <p:nvPr>
            <p:ph type="body" idx="1"/>
          </p:nvPr>
        </p:nvSpPr>
        <p:spPr/>
        <p:txBody>
          <a:bodyPr/>
          <a:lstStyle/>
          <a:p>
            <a:r>
              <a:rPr lang="en-GB" dirty="0"/>
              <a:t>Examples of Runtimes in USQL</a:t>
            </a:r>
          </a:p>
        </p:txBody>
      </p:sp>
    </p:spTree>
    <p:extLst>
      <p:ext uri="{BB962C8B-B14F-4D97-AF65-F5344CB8AC3E}">
        <p14:creationId xmlns:p14="http://schemas.microsoft.com/office/powerpoint/2010/main" val="3609816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41080" y="300878"/>
            <a:ext cx="9048091" cy="6362209"/>
          </a:xfrm>
          <a:prstGeom prst="rect">
            <a:avLst/>
          </a:prstGeom>
        </p:spPr>
      </p:pic>
    </p:spTree>
    <p:extLst>
      <p:ext uri="{BB962C8B-B14F-4D97-AF65-F5344CB8AC3E}">
        <p14:creationId xmlns:p14="http://schemas.microsoft.com/office/powerpoint/2010/main" val="15717881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29477" y="403559"/>
            <a:ext cx="5447798" cy="5947257"/>
          </a:xfrm>
          <a:prstGeom prst="rect">
            <a:avLst/>
          </a:prstGeom>
        </p:spPr>
      </p:pic>
    </p:spTree>
    <p:extLst>
      <p:ext uri="{BB962C8B-B14F-4D97-AF65-F5344CB8AC3E}">
        <p14:creationId xmlns:p14="http://schemas.microsoft.com/office/powerpoint/2010/main" val="150274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Modern Visualization Stack</a:t>
            </a:r>
          </a:p>
        </p:txBody>
      </p:sp>
      <p:sp>
        <p:nvSpPr>
          <p:cNvPr id="3" name="Text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494478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Business Intelligence for Everyone</a:t>
            </a:r>
          </a:p>
        </p:txBody>
      </p:sp>
      <p:grpSp>
        <p:nvGrpSpPr>
          <p:cNvPr id="4" name="Group 3"/>
          <p:cNvGrpSpPr/>
          <p:nvPr/>
        </p:nvGrpSpPr>
        <p:grpSpPr>
          <a:xfrm>
            <a:off x="0" y="1448851"/>
            <a:ext cx="12192000" cy="5849640"/>
            <a:chOff x="0" y="1448851"/>
            <a:chExt cx="12192000" cy="5849640"/>
          </a:xfrm>
        </p:grpSpPr>
        <p:sp>
          <p:nvSpPr>
            <p:cNvPr id="5" name="Flowchart: Document 3"/>
            <p:cNvSpPr/>
            <p:nvPr/>
          </p:nvSpPr>
          <p:spPr bwMode="auto">
            <a:xfrm flipH="1" flipV="1">
              <a:off x="0" y="1448851"/>
              <a:ext cx="12192000" cy="5849640"/>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1667 h 22237"/>
                <a:gd name="connsiteX1" fmla="*/ 21600 w 21600"/>
                <a:gd name="connsiteY1" fmla="*/ 1667 h 22237"/>
                <a:gd name="connsiteX2" fmla="*/ 21578 w 21600"/>
                <a:gd name="connsiteY2" fmla="*/ 1666 h 22237"/>
                <a:gd name="connsiteX3" fmla="*/ 0 w 21600"/>
                <a:gd name="connsiteY3" fmla="*/ 21839 h 22237"/>
                <a:gd name="connsiteX4" fmla="*/ 0 w 21600"/>
                <a:gd name="connsiteY4" fmla="*/ 1667 h 22237"/>
                <a:gd name="connsiteX0" fmla="*/ 0 w 21600"/>
                <a:gd name="connsiteY0" fmla="*/ 1708 h 22278"/>
                <a:gd name="connsiteX1" fmla="*/ 21600 w 21600"/>
                <a:gd name="connsiteY1" fmla="*/ 1708 h 22278"/>
                <a:gd name="connsiteX2" fmla="*/ 21578 w 21600"/>
                <a:gd name="connsiteY2" fmla="*/ 1661 h 22278"/>
                <a:gd name="connsiteX3" fmla="*/ 0 w 21600"/>
                <a:gd name="connsiteY3" fmla="*/ 21880 h 22278"/>
                <a:gd name="connsiteX4" fmla="*/ 0 w 21600"/>
                <a:gd name="connsiteY4" fmla="*/ 1708 h 22278"/>
                <a:gd name="connsiteX0" fmla="*/ 0 w 21600"/>
                <a:gd name="connsiteY0" fmla="*/ 1668 h 22238"/>
                <a:gd name="connsiteX1" fmla="*/ 21600 w 21600"/>
                <a:gd name="connsiteY1" fmla="*/ 1668 h 22238"/>
                <a:gd name="connsiteX2" fmla="*/ 21578 w 21600"/>
                <a:gd name="connsiteY2" fmla="*/ 1667 h 22238"/>
                <a:gd name="connsiteX3" fmla="*/ 0 w 21600"/>
                <a:gd name="connsiteY3" fmla="*/ 21840 h 22238"/>
                <a:gd name="connsiteX4" fmla="*/ 0 w 21600"/>
                <a:gd name="connsiteY4" fmla="*/ 1668 h 22238"/>
                <a:gd name="connsiteX0" fmla="*/ 0 w 21600"/>
                <a:gd name="connsiteY0" fmla="*/ 1668 h 22238"/>
                <a:gd name="connsiteX1" fmla="*/ 21600 w 21600"/>
                <a:gd name="connsiteY1" fmla="*/ 1668 h 22238"/>
                <a:gd name="connsiteX2" fmla="*/ 21588 w 21600"/>
                <a:gd name="connsiteY2" fmla="*/ 1667 h 22238"/>
                <a:gd name="connsiteX3" fmla="*/ 0 w 21600"/>
                <a:gd name="connsiteY3" fmla="*/ 21840 h 22238"/>
                <a:gd name="connsiteX4" fmla="*/ 0 w 21600"/>
                <a:gd name="connsiteY4" fmla="*/ 1668 h 22238"/>
                <a:gd name="connsiteX0" fmla="*/ 0 w 21607"/>
                <a:gd name="connsiteY0" fmla="*/ 1648 h 22219"/>
                <a:gd name="connsiteX1" fmla="*/ 21600 w 21607"/>
                <a:gd name="connsiteY1" fmla="*/ 1648 h 22219"/>
                <a:gd name="connsiteX2" fmla="*/ 21607 w 21607"/>
                <a:gd name="connsiteY2" fmla="*/ 1670 h 22219"/>
                <a:gd name="connsiteX3" fmla="*/ 0 w 21607"/>
                <a:gd name="connsiteY3" fmla="*/ 21820 h 22219"/>
                <a:gd name="connsiteX4" fmla="*/ 0 w 21607"/>
                <a:gd name="connsiteY4" fmla="*/ 1648 h 22219"/>
                <a:gd name="connsiteX0" fmla="*/ 0 w 21600"/>
                <a:gd name="connsiteY0" fmla="*/ 1648 h 22219"/>
                <a:gd name="connsiteX1" fmla="*/ 21600 w 21600"/>
                <a:gd name="connsiteY1" fmla="*/ 1648 h 22219"/>
                <a:gd name="connsiteX2" fmla="*/ 21597 w 21600"/>
                <a:gd name="connsiteY2" fmla="*/ 1670 h 22219"/>
                <a:gd name="connsiteX3" fmla="*/ 0 w 21600"/>
                <a:gd name="connsiteY3" fmla="*/ 21820 h 22219"/>
                <a:gd name="connsiteX4" fmla="*/ 0 w 21600"/>
                <a:gd name="connsiteY4" fmla="*/ 1648 h 2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2219">
                  <a:moveTo>
                    <a:pt x="0" y="1648"/>
                  </a:moveTo>
                  <a:lnTo>
                    <a:pt x="21600" y="1648"/>
                  </a:lnTo>
                  <a:cubicBezTo>
                    <a:pt x="21600" y="7422"/>
                    <a:pt x="21597" y="-4104"/>
                    <a:pt x="21597" y="1670"/>
                  </a:cubicBezTo>
                  <a:cubicBezTo>
                    <a:pt x="10797" y="1670"/>
                    <a:pt x="10800" y="25570"/>
                    <a:pt x="0" y="21820"/>
                  </a:cubicBezTo>
                  <a:lnTo>
                    <a:pt x="0" y="164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9070849" y="1595305"/>
              <a:ext cx="2900486" cy="775330"/>
              <a:chOff x="9144795" y="1677837"/>
              <a:chExt cx="2900486" cy="775330"/>
            </a:xfrm>
            <a:solidFill>
              <a:srgbClr val="EDC30D"/>
            </a:solidFill>
          </p:grpSpPr>
          <p:sp>
            <p:nvSpPr>
              <p:cNvPr id="11" name="Freeform 13"/>
              <p:cNvSpPr>
                <a:spLocks noChangeAspect="1" noEditPoints="1"/>
              </p:cNvSpPr>
              <p:nvPr/>
            </p:nvSpPr>
            <p:spPr bwMode="auto">
              <a:xfrm>
                <a:off x="11387797" y="1748186"/>
                <a:ext cx="657484" cy="667042"/>
              </a:xfrm>
              <a:custGeom>
                <a:avLst/>
                <a:gdLst>
                  <a:gd name="T0" fmla="*/ 147 w 288"/>
                  <a:gd name="T1" fmla="*/ 116 h 293"/>
                  <a:gd name="T2" fmla="*/ 147 w 288"/>
                  <a:gd name="T3" fmla="*/ 116 h 293"/>
                  <a:gd name="T4" fmla="*/ 147 w 288"/>
                  <a:gd name="T5" fmla="*/ 116 h 293"/>
                  <a:gd name="T6" fmla="*/ 203 w 288"/>
                  <a:gd name="T7" fmla="*/ 58 h 293"/>
                  <a:gd name="T8" fmla="*/ 146 w 288"/>
                  <a:gd name="T9" fmla="*/ 1 h 293"/>
                  <a:gd name="T10" fmla="*/ 106 w 288"/>
                  <a:gd name="T11" fmla="*/ 18 h 293"/>
                  <a:gd name="T12" fmla="*/ 90 w 288"/>
                  <a:gd name="T13" fmla="*/ 59 h 293"/>
                  <a:gd name="T14" fmla="*/ 107 w 288"/>
                  <a:gd name="T15" fmla="*/ 99 h 293"/>
                  <a:gd name="T16" fmla="*/ 147 w 288"/>
                  <a:gd name="T17" fmla="*/ 116 h 293"/>
                  <a:gd name="T18" fmla="*/ 240 w 288"/>
                  <a:gd name="T19" fmla="*/ 293 h 293"/>
                  <a:gd name="T20" fmla="*/ 288 w 288"/>
                  <a:gd name="T21" fmla="*/ 292 h 293"/>
                  <a:gd name="T22" fmla="*/ 255 w 288"/>
                  <a:gd name="T23" fmla="*/ 185 h 293"/>
                  <a:gd name="T24" fmla="*/ 189 w 288"/>
                  <a:gd name="T25" fmla="*/ 135 h 293"/>
                  <a:gd name="T26" fmla="*/ 172 w 288"/>
                  <a:gd name="T27" fmla="*/ 135 h 293"/>
                  <a:gd name="T28" fmla="*/ 172 w 288"/>
                  <a:gd name="T29" fmla="*/ 136 h 293"/>
                  <a:gd name="T30" fmla="*/ 173 w 288"/>
                  <a:gd name="T31" fmla="*/ 137 h 293"/>
                  <a:gd name="T32" fmla="*/ 172 w 288"/>
                  <a:gd name="T33" fmla="*/ 139 h 293"/>
                  <a:gd name="T34" fmla="*/ 161 w 288"/>
                  <a:gd name="T35" fmla="*/ 155 h 293"/>
                  <a:gd name="T36" fmla="*/ 173 w 288"/>
                  <a:gd name="T37" fmla="*/ 232 h 293"/>
                  <a:gd name="T38" fmla="*/ 148 w 288"/>
                  <a:gd name="T39" fmla="*/ 263 h 293"/>
                  <a:gd name="T40" fmla="*/ 138 w 288"/>
                  <a:gd name="T41" fmla="*/ 250 h 293"/>
                  <a:gd name="T42" fmla="*/ 123 w 288"/>
                  <a:gd name="T43" fmla="*/ 233 h 293"/>
                  <a:gd name="T44" fmla="*/ 133 w 288"/>
                  <a:gd name="T45" fmla="*/ 155 h 293"/>
                  <a:gd name="T46" fmla="*/ 122 w 288"/>
                  <a:gd name="T47" fmla="*/ 139 h 293"/>
                  <a:gd name="T48" fmla="*/ 122 w 288"/>
                  <a:gd name="T49" fmla="*/ 138 h 293"/>
                  <a:gd name="T50" fmla="*/ 122 w 288"/>
                  <a:gd name="T51" fmla="*/ 136 h 293"/>
                  <a:gd name="T52" fmla="*/ 122 w 288"/>
                  <a:gd name="T53" fmla="*/ 135 h 293"/>
                  <a:gd name="T54" fmla="*/ 101 w 288"/>
                  <a:gd name="T55" fmla="*/ 135 h 293"/>
                  <a:gd name="T56" fmla="*/ 33 w 288"/>
                  <a:gd name="T57" fmla="*/ 185 h 293"/>
                  <a:gd name="T58" fmla="*/ 0 w 288"/>
                  <a:gd name="T59" fmla="*/ 293 h 293"/>
                  <a:gd name="T60" fmla="*/ 49 w 288"/>
                  <a:gd name="T61" fmla="*/ 293 h 293"/>
                  <a:gd name="T62" fmla="*/ 69 w 288"/>
                  <a:gd name="T63" fmla="*/ 222 h 293"/>
                  <a:gd name="T64" fmla="*/ 84 w 288"/>
                  <a:gd name="T65" fmla="*/ 222 h 293"/>
                  <a:gd name="T66" fmla="*/ 63 w 288"/>
                  <a:gd name="T67" fmla="*/ 293 h 293"/>
                  <a:gd name="T68" fmla="*/ 225 w 288"/>
                  <a:gd name="T69" fmla="*/ 293 h 293"/>
                  <a:gd name="T70" fmla="*/ 205 w 288"/>
                  <a:gd name="T71" fmla="*/ 221 h 293"/>
                  <a:gd name="T72" fmla="*/ 219 w 288"/>
                  <a:gd name="T73" fmla="*/ 221 h 293"/>
                  <a:gd name="T74" fmla="*/ 240 w 288"/>
                  <a:gd name="T75" fmla="*/ 293 h 293"/>
                  <a:gd name="T76" fmla="*/ 154 w 288"/>
                  <a:gd name="T77" fmla="*/ 150 h 293"/>
                  <a:gd name="T78" fmla="*/ 164 w 288"/>
                  <a:gd name="T79" fmla="*/ 138 h 293"/>
                  <a:gd name="T80" fmla="*/ 164 w 288"/>
                  <a:gd name="T81" fmla="*/ 137 h 293"/>
                  <a:gd name="T82" fmla="*/ 162 w 288"/>
                  <a:gd name="T83" fmla="*/ 135 h 293"/>
                  <a:gd name="T84" fmla="*/ 158 w 288"/>
                  <a:gd name="T85" fmla="*/ 132 h 293"/>
                  <a:gd name="T86" fmla="*/ 147 w 288"/>
                  <a:gd name="T87" fmla="*/ 130 h 293"/>
                  <a:gd name="T88" fmla="*/ 137 w 288"/>
                  <a:gd name="T89" fmla="*/ 132 h 293"/>
                  <a:gd name="T90" fmla="*/ 132 w 288"/>
                  <a:gd name="T91" fmla="*/ 135 h 293"/>
                  <a:gd name="T92" fmla="*/ 131 w 288"/>
                  <a:gd name="T93" fmla="*/ 138 h 293"/>
                  <a:gd name="T94" fmla="*/ 131 w 288"/>
                  <a:gd name="T95" fmla="*/ 138 h 293"/>
                  <a:gd name="T96" fmla="*/ 140 w 288"/>
                  <a:gd name="T97" fmla="*/ 150 h 293"/>
                  <a:gd name="T98" fmla="*/ 143 w 288"/>
                  <a:gd name="T99" fmla="*/ 152 h 293"/>
                  <a:gd name="T100" fmla="*/ 132 w 288"/>
                  <a:gd name="T101" fmla="*/ 230 h 293"/>
                  <a:gd name="T102" fmla="*/ 144 w 288"/>
                  <a:gd name="T103" fmla="*/ 244 h 293"/>
                  <a:gd name="T104" fmla="*/ 146 w 288"/>
                  <a:gd name="T105" fmla="*/ 247 h 293"/>
                  <a:gd name="T106" fmla="*/ 148 w 288"/>
                  <a:gd name="T107" fmla="*/ 249 h 293"/>
                  <a:gd name="T108" fmla="*/ 150 w 288"/>
                  <a:gd name="T109" fmla="*/ 247 h 293"/>
                  <a:gd name="T110" fmla="*/ 152 w 288"/>
                  <a:gd name="T111" fmla="*/ 244 h 293"/>
                  <a:gd name="T112" fmla="*/ 164 w 288"/>
                  <a:gd name="T113" fmla="*/ 230 h 293"/>
                  <a:gd name="T114" fmla="*/ 152 w 288"/>
                  <a:gd name="T115" fmla="*/ 152 h 293"/>
                  <a:gd name="T116" fmla="*/ 154 w 288"/>
                  <a:gd name="T117" fmla="*/ 15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8" h="293">
                    <a:moveTo>
                      <a:pt x="147" y="116"/>
                    </a:moveTo>
                    <a:cubicBezTo>
                      <a:pt x="147" y="116"/>
                      <a:pt x="147" y="116"/>
                      <a:pt x="147" y="116"/>
                    </a:cubicBezTo>
                    <a:cubicBezTo>
                      <a:pt x="147" y="116"/>
                      <a:pt x="147" y="116"/>
                      <a:pt x="147" y="116"/>
                    </a:cubicBezTo>
                    <a:cubicBezTo>
                      <a:pt x="178" y="115"/>
                      <a:pt x="203" y="89"/>
                      <a:pt x="203" y="58"/>
                    </a:cubicBezTo>
                    <a:cubicBezTo>
                      <a:pt x="202" y="26"/>
                      <a:pt x="177" y="0"/>
                      <a:pt x="146" y="1"/>
                    </a:cubicBezTo>
                    <a:cubicBezTo>
                      <a:pt x="131" y="1"/>
                      <a:pt x="117" y="7"/>
                      <a:pt x="106" y="18"/>
                    </a:cubicBezTo>
                    <a:cubicBezTo>
                      <a:pt x="96" y="29"/>
                      <a:pt x="90" y="43"/>
                      <a:pt x="90" y="59"/>
                    </a:cubicBezTo>
                    <a:cubicBezTo>
                      <a:pt x="90" y="74"/>
                      <a:pt x="96" y="89"/>
                      <a:pt x="107" y="99"/>
                    </a:cubicBezTo>
                    <a:cubicBezTo>
                      <a:pt x="118" y="110"/>
                      <a:pt x="132" y="116"/>
                      <a:pt x="147" y="116"/>
                    </a:cubicBezTo>
                    <a:close/>
                    <a:moveTo>
                      <a:pt x="240" y="293"/>
                    </a:moveTo>
                    <a:cubicBezTo>
                      <a:pt x="288" y="292"/>
                      <a:pt x="288" y="292"/>
                      <a:pt x="288" y="292"/>
                    </a:cubicBezTo>
                    <a:cubicBezTo>
                      <a:pt x="255" y="185"/>
                      <a:pt x="255" y="185"/>
                      <a:pt x="255" y="185"/>
                    </a:cubicBezTo>
                    <a:cubicBezTo>
                      <a:pt x="250" y="167"/>
                      <a:pt x="228" y="136"/>
                      <a:pt x="189" y="135"/>
                    </a:cubicBezTo>
                    <a:cubicBezTo>
                      <a:pt x="172" y="135"/>
                      <a:pt x="172" y="135"/>
                      <a:pt x="172" y="135"/>
                    </a:cubicBezTo>
                    <a:cubicBezTo>
                      <a:pt x="172" y="135"/>
                      <a:pt x="172" y="135"/>
                      <a:pt x="172" y="136"/>
                    </a:cubicBezTo>
                    <a:cubicBezTo>
                      <a:pt x="173" y="137"/>
                      <a:pt x="173" y="137"/>
                      <a:pt x="173" y="137"/>
                    </a:cubicBezTo>
                    <a:cubicBezTo>
                      <a:pt x="172" y="139"/>
                      <a:pt x="172" y="139"/>
                      <a:pt x="172" y="139"/>
                    </a:cubicBezTo>
                    <a:cubicBezTo>
                      <a:pt x="172" y="143"/>
                      <a:pt x="168" y="148"/>
                      <a:pt x="161" y="155"/>
                    </a:cubicBezTo>
                    <a:cubicBezTo>
                      <a:pt x="173" y="232"/>
                      <a:pt x="173" y="232"/>
                      <a:pt x="173" y="232"/>
                    </a:cubicBezTo>
                    <a:cubicBezTo>
                      <a:pt x="148" y="263"/>
                      <a:pt x="148" y="263"/>
                      <a:pt x="148" y="263"/>
                    </a:cubicBezTo>
                    <a:cubicBezTo>
                      <a:pt x="138" y="250"/>
                      <a:pt x="138" y="250"/>
                      <a:pt x="138" y="250"/>
                    </a:cubicBezTo>
                    <a:cubicBezTo>
                      <a:pt x="123" y="233"/>
                      <a:pt x="123" y="233"/>
                      <a:pt x="123" y="233"/>
                    </a:cubicBezTo>
                    <a:cubicBezTo>
                      <a:pt x="133" y="155"/>
                      <a:pt x="133" y="155"/>
                      <a:pt x="133" y="155"/>
                    </a:cubicBezTo>
                    <a:cubicBezTo>
                      <a:pt x="126" y="149"/>
                      <a:pt x="122" y="143"/>
                      <a:pt x="122" y="139"/>
                    </a:cubicBezTo>
                    <a:cubicBezTo>
                      <a:pt x="122" y="138"/>
                      <a:pt x="122" y="138"/>
                      <a:pt x="122" y="138"/>
                    </a:cubicBezTo>
                    <a:cubicBezTo>
                      <a:pt x="122" y="136"/>
                      <a:pt x="122" y="136"/>
                      <a:pt x="122" y="136"/>
                    </a:cubicBezTo>
                    <a:cubicBezTo>
                      <a:pt x="122" y="136"/>
                      <a:pt x="122" y="135"/>
                      <a:pt x="122" y="135"/>
                    </a:cubicBezTo>
                    <a:cubicBezTo>
                      <a:pt x="101" y="135"/>
                      <a:pt x="101" y="135"/>
                      <a:pt x="101" y="135"/>
                    </a:cubicBezTo>
                    <a:cubicBezTo>
                      <a:pt x="61" y="135"/>
                      <a:pt x="39" y="167"/>
                      <a:pt x="33" y="185"/>
                    </a:cubicBezTo>
                    <a:cubicBezTo>
                      <a:pt x="0" y="293"/>
                      <a:pt x="0" y="293"/>
                      <a:pt x="0" y="293"/>
                    </a:cubicBezTo>
                    <a:cubicBezTo>
                      <a:pt x="49" y="293"/>
                      <a:pt x="49" y="293"/>
                      <a:pt x="49" y="293"/>
                    </a:cubicBezTo>
                    <a:cubicBezTo>
                      <a:pt x="69" y="222"/>
                      <a:pt x="69" y="222"/>
                      <a:pt x="69" y="222"/>
                    </a:cubicBezTo>
                    <a:cubicBezTo>
                      <a:pt x="84" y="222"/>
                      <a:pt x="84" y="222"/>
                      <a:pt x="84" y="222"/>
                    </a:cubicBezTo>
                    <a:cubicBezTo>
                      <a:pt x="63" y="293"/>
                      <a:pt x="63" y="293"/>
                      <a:pt x="63" y="293"/>
                    </a:cubicBezTo>
                    <a:cubicBezTo>
                      <a:pt x="225" y="293"/>
                      <a:pt x="225" y="293"/>
                      <a:pt x="225" y="293"/>
                    </a:cubicBezTo>
                    <a:cubicBezTo>
                      <a:pt x="205" y="221"/>
                      <a:pt x="205" y="221"/>
                      <a:pt x="205" y="221"/>
                    </a:cubicBezTo>
                    <a:cubicBezTo>
                      <a:pt x="219" y="221"/>
                      <a:pt x="219" y="221"/>
                      <a:pt x="219" y="221"/>
                    </a:cubicBezTo>
                    <a:lnTo>
                      <a:pt x="240" y="293"/>
                    </a:lnTo>
                    <a:close/>
                    <a:moveTo>
                      <a:pt x="154" y="150"/>
                    </a:moveTo>
                    <a:cubicBezTo>
                      <a:pt x="163" y="142"/>
                      <a:pt x="164" y="138"/>
                      <a:pt x="164" y="138"/>
                    </a:cubicBezTo>
                    <a:cubicBezTo>
                      <a:pt x="164" y="137"/>
                      <a:pt x="164" y="137"/>
                      <a:pt x="164" y="137"/>
                    </a:cubicBezTo>
                    <a:cubicBezTo>
                      <a:pt x="164" y="137"/>
                      <a:pt x="163" y="136"/>
                      <a:pt x="162" y="135"/>
                    </a:cubicBezTo>
                    <a:cubicBezTo>
                      <a:pt x="161" y="134"/>
                      <a:pt x="160" y="133"/>
                      <a:pt x="158" y="132"/>
                    </a:cubicBezTo>
                    <a:cubicBezTo>
                      <a:pt x="155" y="131"/>
                      <a:pt x="151" y="130"/>
                      <a:pt x="147" y="130"/>
                    </a:cubicBezTo>
                    <a:cubicBezTo>
                      <a:pt x="144" y="130"/>
                      <a:pt x="140" y="131"/>
                      <a:pt x="137" y="132"/>
                    </a:cubicBezTo>
                    <a:cubicBezTo>
                      <a:pt x="135" y="133"/>
                      <a:pt x="133" y="134"/>
                      <a:pt x="132" y="135"/>
                    </a:cubicBezTo>
                    <a:cubicBezTo>
                      <a:pt x="131" y="136"/>
                      <a:pt x="131" y="137"/>
                      <a:pt x="131" y="138"/>
                    </a:cubicBezTo>
                    <a:cubicBezTo>
                      <a:pt x="131" y="138"/>
                      <a:pt x="131" y="138"/>
                      <a:pt x="131" y="138"/>
                    </a:cubicBezTo>
                    <a:cubicBezTo>
                      <a:pt x="131" y="138"/>
                      <a:pt x="131" y="142"/>
                      <a:pt x="140" y="150"/>
                    </a:cubicBezTo>
                    <a:cubicBezTo>
                      <a:pt x="143" y="152"/>
                      <a:pt x="143" y="152"/>
                      <a:pt x="143" y="152"/>
                    </a:cubicBezTo>
                    <a:cubicBezTo>
                      <a:pt x="132" y="230"/>
                      <a:pt x="132" y="230"/>
                      <a:pt x="132" y="230"/>
                    </a:cubicBezTo>
                    <a:cubicBezTo>
                      <a:pt x="144" y="244"/>
                      <a:pt x="144" y="244"/>
                      <a:pt x="144" y="244"/>
                    </a:cubicBezTo>
                    <a:cubicBezTo>
                      <a:pt x="146" y="247"/>
                      <a:pt x="146" y="247"/>
                      <a:pt x="146" y="247"/>
                    </a:cubicBezTo>
                    <a:cubicBezTo>
                      <a:pt x="148" y="249"/>
                      <a:pt x="148" y="249"/>
                      <a:pt x="148" y="249"/>
                    </a:cubicBezTo>
                    <a:cubicBezTo>
                      <a:pt x="150" y="247"/>
                      <a:pt x="150" y="247"/>
                      <a:pt x="150" y="247"/>
                    </a:cubicBezTo>
                    <a:cubicBezTo>
                      <a:pt x="152" y="244"/>
                      <a:pt x="152" y="244"/>
                      <a:pt x="152" y="244"/>
                    </a:cubicBezTo>
                    <a:cubicBezTo>
                      <a:pt x="164" y="230"/>
                      <a:pt x="164" y="230"/>
                      <a:pt x="164" y="230"/>
                    </a:cubicBezTo>
                    <a:cubicBezTo>
                      <a:pt x="152" y="152"/>
                      <a:pt x="152" y="152"/>
                      <a:pt x="152" y="152"/>
                    </a:cubicBezTo>
                    <a:lnTo>
                      <a:pt x="154" y="150"/>
                    </a:lnTo>
                    <a:close/>
                  </a:path>
                </a:pathLst>
              </a:custGeom>
              <a:grpFill/>
              <a:ln>
                <a:noFill/>
              </a:ln>
              <a:extLst/>
            </p:spPr>
            <p:txBody>
              <a:bodyPr vert="horz" wrap="square" lIns="91427" tIns="45713" rIns="91427" bIns="45713" numCol="1" anchor="t" anchorCtr="0" compatLnSpc="1">
                <a:prstTxWarp prst="textNoShape">
                  <a:avLst/>
                </a:prstTxWarp>
              </a:bodyPr>
              <a:lstStyle/>
              <a:p>
                <a:pPr algn="ctr" defTabSz="914225"/>
                <a:endParaRPr lang="en-US" dirty="0">
                  <a:solidFill>
                    <a:srgbClr val="505050"/>
                  </a:solidFill>
                </a:endParaRPr>
              </a:p>
            </p:txBody>
          </p:sp>
          <p:sp>
            <p:nvSpPr>
              <p:cNvPr id="12" name="Freeform 25"/>
              <p:cNvSpPr>
                <a:spLocks noChangeAspect="1" noEditPoints="1"/>
              </p:cNvSpPr>
              <p:nvPr/>
            </p:nvSpPr>
            <p:spPr bwMode="auto">
              <a:xfrm>
                <a:off x="10640907" y="1677837"/>
                <a:ext cx="637477" cy="685800"/>
              </a:xfrm>
              <a:custGeom>
                <a:avLst/>
                <a:gdLst>
                  <a:gd name="T0" fmla="*/ 106 w 287"/>
                  <a:gd name="T1" fmla="*/ 17 h 309"/>
                  <a:gd name="T2" fmla="*/ 147 w 287"/>
                  <a:gd name="T3" fmla="*/ 115 h 309"/>
                  <a:gd name="T4" fmla="*/ 107 w 287"/>
                  <a:gd name="T5" fmla="*/ 99 h 309"/>
                  <a:gd name="T6" fmla="*/ 195 w 287"/>
                  <a:gd name="T7" fmla="*/ 238 h 309"/>
                  <a:gd name="T8" fmla="*/ 207 w 287"/>
                  <a:gd name="T9" fmla="*/ 218 h 309"/>
                  <a:gd name="T10" fmla="*/ 226 w 287"/>
                  <a:gd name="T11" fmla="*/ 216 h 309"/>
                  <a:gd name="T12" fmla="*/ 243 w 287"/>
                  <a:gd name="T13" fmla="*/ 180 h 309"/>
                  <a:gd name="T14" fmla="*/ 241 w 287"/>
                  <a:gd name="T15" fmla="*/ 177 h 309"/>
                  <a:gd name="T16" fmla="*/ 229 w 287"/>
                  <a:gd name="T17" fmla="*/ 191 h 309"/>
                  <a:gd name="T18" fmla="*/ 217 w 287"/>
                  <a:gd name="T19" fmla="*/ 203 h 309"/>
                  <a:gd name="T20" fmla="*/ 208 w 287"/>
                  <a:gd name="T21" fmla="*/ 200 h 309"/>
                  <a:gd name="T22" fmla="*/ 198 w 287"/>
                  <a:gd name="T23" fmla="*/ 191 h 309"/>
                  <a:gd name="T24" fmla="*/ 204 w 287"/>
                  <a:gd name="T25" fmla="*/ 175 h 309"/>
                  <a:gd name="T26" fmla="*/ 217 w 287"/>
                  <a:gd name="T27" fmla="*/ 172 h 309"/>
                  <a:gd name="T28" fmla="*/ 211 w 287"/>
                  <a:gd name="T29" fmla="*/ 157 h 309"/>
                  <a:gd name="T30" fmla="*/ 191 w 287"/>
                  <a:gd name="T31" fmla="*/ 166 h 309"/>
                  <a:gd name="T32" fmla="*/ 189 w 287"/>
                  <a:gd name="T33" fmla="*/ 203 h 309"/>
                  <a:gd name="T34" fmla="*/ 159 w 287"/>
                  <a:gd name="T35" fmla="*/ 250 h 309"/>
                  <a:gd name="T36" fmla="*/ 144 w 287"/>
                  <a:gd name="T37" fmla="*/ 250 h 309"/>
                  <a:gd name="T38" fmla="*/ 128 w 287"/>
                  <a:gd name="T39" fmla="*/ 288 h 309"/>
                  <a:gd name="T40" fmla="*/ 140 w 287"/>
                  <a:gd name="T41" fmla="*/ 287 h 309"/>
                  <a:gd name="T42" fmla="*/ 142 w 287"/>
                  <a:gd name="T43" fmla="*/ 272 h 309"/>
                  <a:gd name="T44" fmla="*/ 163 w 287"/>
                  <a:gd name="T45" fmla="*/ 264 h 309"/>
                  <a:gd name="T46" fmla="*/ 171 w 287"/>
                  <a:gd name="T47" fmla="*/ 279 h 309"/>
                  <a:gd name="T48" fmla="*/ 164 w 287"/>
                  <a:gd name="T49" fmla="*/ 292 h 309"/>
                  <a:gd name="T50" fmla="*/ 154 w 287"/>
                  <a:gd name="T51" fmla="*/ 297 h 309"/>
                  <a:gd name="T52" fmla="*/ 158 w 287"/>
                  <a:gd name="T53" fmla="*/ 309 h 309"/>
                  <a:gd name="T54" fmla="*/ 183 w 287"/>
                  <a:gd name="T55" fmla="*/ 292 h 309"/>
                  <a:gd name="T56" fmla="*/ 187 w 287"/>
                  <a:gd name="T57" fmla="*/ 274 h 309"/>
                  <a:gd name="T58" fmla="*/ 189 w 287"/>
                  <a:gd name="T59" fmla="*/ 134 h 309"/>
                  <a:gd name="T60" fmla="*/ 122 w 287"/>
                  <a:gd name="T61" fmla="*/ 134 h 309"/>
                  <a:gd name="T62" fmla="*/ 109 w 287"/>
                  <a:gd name="T63" fmla="*/ 134 h 309"/>
                  <a:gd name="T64" fmla="*/ 0 w 287"/>
                  <a:gd name="T65" fmla="*/ 292 h 309"/>
                  <a:gd name="T66" fmla="*/ 83 w 287"/>
                  <a:gd name="T67" fmla="*/ 221 h 309"/>
                  <a:gd name="T68" fmla="*/ 119 w 287"/>
                  <a:gd name="T69" fmla="*/ 290 h 309"/>
                  <a:gd name="T70" fmla="*/ 121 w 287"/>
                  <a:gd name="T71" fmla="*/ 261 h 309"/>
                  <a:gd name="T72" fmla="*/ 145 w 287"/>
                  <a:gd name="T73" fmla="*/ 241 h 309"/>
                  <a:gd name="T74" fmla="*/ 181 w 287"/>
                  <a:gd name="T75" fmla="*/ 205 h 309"/>
                  <a:gd name="T76" fmla="*/ 176 w 287"/>
                  <a:gd name="T77" fmla="*/ 194 h 309"/>
                  <a:gd name="T78" fmla="*/ 175 w 287"/>
                  <a:gd name="T79" fmla="*/ 187 h 309"/>
                  <a:gd name="T80" fmla="*/ 207 w 287"/>
                  <a:gd name="T81" fmla="*/ 150 h 309"/>
                  <a:gd name="T82" fmla="*/ 211 w 287"/>
                  <a:gd name="T83" fmla="*/ 149 h 309"/>
                  <a:gd name="T84" fmla="*/ 222 w 287"/>
                  <a:gd name="T85" fmla="*/ 156 h 309"/>
                  <a:gd name="T86" fmla="*/ 225 w 287"/>
                  <a:gd name="T87" fmla="*/ 173 h 309"/>
                  <a:gd name="T88" fmla="*/ 241 w 287"/>
                  <a:gd name="T89" fmla="*/ 169 h 309"/>
                  <a:gd name="T90" fmla="*/ 251 w 287"/>
                  <a:gd name="T91" fmla="*/ 178 h 309"/>
                  <a:gd name="T92" fmla="*/ 254 w 287"/>
                  <a:gd name="T93" fmla="*/ 199 h 309"/>
                  <a:gd name="T94" fmla="*/ 250 w 287"/>
                  <a:gd name="T95" fmla="*/ 204 h 309"/>
                  <a:gd name="T96" fmla="*/ 225 w 287"/>
                  <a:gd name="T97" fmla="*/ 226 h 309"/>
                  <a:gd name="T98" fmla="*/ 220 w 287"/>
                  <a:gd name="T99" fmla="*/ 226 h 309"/>
                  <a:gd name="T100" fmla="*/ 255 w 287"/>
                  <a:gd name="T101" fmla="*/ 184 h 309"/>
                  <a:gd name="T102" fmla="*/ 194 w 287"/>
                  <a:gd name="T103" fmla="*/ 270 h 309"/>
                  <a:gd name="T104" fmla="*/ 195 w 287"/>
                  <a:gd name="T105" fmla="*/ 277 h 309"/>
                  <a:gd name="T106" fmla="*/ 191 w 287"/>
                  <a:gd name="T107" fmla="*/ 292 h 309"/>
                  <a:gd name="T108" fmla="*/ 188 w 287"/>
                  <a:gd name="T109" fmla="*/ 26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7" h="309">
                    <a:moveTo>
                      <a:pt x="107" y="99"/>
                    </a:moveTo>
                    <a:cubicBezTo>
                      <a:pt x="96" y="88"/>
                      <a:pt x="90" y="74"/>
                      <a:pt x="90" y="58"/>
                    </a:cubicBezTo>
                    <a:cubicBezTo>
                      <a:pt x="90" y="43"/>
                      <a:pt x="95" y="28"/>
                      <a:pt x="106" y="17"/>
                    </a:cubicBezTo>
                    <a:cubicBezTo>
                      <a:pt x="117" y="6"/>
                      <a:pt x="131" y="0"/>
                      <a:pt x="146" y="0"/>
                    </a:cubicBezTo>
                    <a:cubicBezTo>
                      <a:pt x="177" y="0"/>
                      <a:pt x="202" y="26"/>
                      <a:pt x="202" y="57"/>
                    </a:cubicBezTo>
                    <a:cubicBezTo>
                      <a:pt x="203" y="89"/>
                      <a:pt x="178" y="115"/>
                      <a:pt x="147" y="115"/>
                    </a:cubicBezTo>
                    <a:cubicBezTo>
                      <a:pt x="147" y="115"/>
                      <a:pt x="147" y="115"/>
                      <a:pt x="147" y="115"/>
                    </a:cubicBezTo>
                    <a:cubicBezTo>
                      <a:pt x="146" y="115"/>
                      <a:pt x="146" y="115"/>
                      <a:pt x="146" y="115"/>
                    </a:cubicBezTo>
                    <a:cubicBezTo>
                      <a:pt x="131" y="115"/>
                      <a:pt x="117" y="110"/>
                      <a:pt x="107" y="99"/>
                    </a:cubicBezTo>
                    <a:close/>
                    <a:moveTo>
                      <a:pt x="180" y="264"/>
                    </a:moveTo>
                    <a:cubicBezTo>
                      <a:pt x="180" y="264"/>
                      <a:pt x="179" y="262"/>
                      <a:pt x="180" y="260"/>
                    </a:cubicBezTo>
                    <a:cubicBezTo>
                      <a:pt x="186" y="251"/>
                      <a:pt x="191" y="244"/>
                      <a:pt x="195" y="238"/>
                    </a:cubicBezTo>
                    <a:cubicBezTo>
                      <a:pt x="205" y="221"/>
                      <a:pt x="207" y="219"/>
                      <a:pt x="207" y="219"/>
                    </a:cubicBezTo>
                    <a:cubicBezTo>
                      <a:pt x="207" y="218"/>
                      <a:pt x="207" y="218"/>
                      <a:pt x="207" y="218"/>
                    </a:cubicBezTo>
                    <a:cubicBezTo>
                      <a:pt x="207" y="218"/>
                      <a:pt x="207" y="218"/>
                      <a:pt x="207" y="218"/>
                    </a:cubicBezTo>
                    <a:cubicBezTo>
                      <a:pt x="209" y="217"/>
                      <a:pt x="210" y="216"/>
                      <a:pt x="210" y="216"/>
                    </a:cubicBezTo>
                    <a:cubicBezTo>
                      <a:pt x="224" y="218"/>
                      <a:pt x="224" y="218"/>
                      <a:pt x="224" y="218"/>
                    </a:cubicBezTo>
                    <a:cubicBezTo>
                      <a:pt x="224" y="218"/>
                      <a:pt x="225" y="218"/>
                      <a:pt x="226" y="216"/>
                    </a:cubicBezTo>
                    <a:cubicBezTo>
                      <a:pt x="244" y="199"/>
                      <a:pt x="244" y="199"/>
                      <a:pt x="244" y="199"/>
                    </a:cubicBezTo>
                    <a:cubicBezTo>
                      <a:pt x="245" y="197"/>
                      <a:pt x="245" y="197"/>
                      <a:pt x="245" y="197"/>
                    </a:cubicBezTo>
                    <a:cubicBezTo>
                      <a:pt x="243" y="180"/>
                      <a:pt x="243" y="180"/>
                      <a:pt x="243" y="180"/>
                    </a:cubicBezTo>
                    <a:cubicBezTo>
                      <a:pt x="243" y="178"/>
                      <a:pt x="243" y="178"/>
                      <a:pt x="243" y="178"/>
                    </a:cubicBezTo>
                    <a:cubicBezTo>
                      <a:pt x="243" y="178"/>
                      <a:pt x="242" y="177"/>
                      <a:pt x="241" y="177"/>
                    </a:cubicBezTo>
                    <a:cubicBezTo>
                      <a:pt x="241" y="177"/>
                      <a:pt x="241" y="177"/>
                      <a:pt x="241" y="177"/>
                    </a:cubicBezTo>
                    <a:cubicBezTo>
                      <a:pt x="230" y="179"/>
                      <a:pt x="230" y="179"/>
                      <a:pt x="230" y="179"/>
                    </a:cubicBezTo>
                    <a:cubicBezTo>
                      <a:pt x="228" y="179"/>
                      <a:pt x="229" y="181"/>
                      <a:pt x="229" y="183"/>
                    </a:cubicBezTo>
                    <a:cubicBezTo>
                      <a:pt x="229" y="191"/>
                      <a:pt x="229" y="191"/>
                      <a:pt x="229" y="191"/>
                    </a:cubicBezTo>
                    <a:cubicBezTo>
                      <a:pt x="229" y="192"/>
                      <a:pt x="228" y="194"/>
                      <a:pt x="228" y="194"/>
                    </a:cubicBezTo>
                    <a:cubicBezTo>
                      <a:pt x="220" y="203"/>
                      <a:pt x="220" y="203"/>
                      <a:pt x="220" y="203"/>
                    </a:cubicBezTo>
                    <a:cubicBezTo>
                      <a:pt x="220" y="203"/>
                      <a:pt x="219" y="203"/>
                      <a:pt x="217" y="203"/>
                    </a:cubicBezTo>
                    <a:cubicBezTo>
                      <a:pt x="212" y="203"/>
                      <a:pt x="212" y="203"/>
                      <a:pt x="212" y="203"/>
                    </a:cubicBezTo>
                    <a:cubicBezTo>
                      <a:pt x="212" y="203"/>
                      <a:pt x="212" y="203"/>
                      <a:pt x="211" y="203"/>
                    </a:cubicBezTo>
                    <a:cubicBezTo>
                      <a:pt x="210" y="203"/>
                      <a:pt x="209" y="202"/>
                      <a:pt x="208" y="200"/>
                    </a:cubicBezTo>
                    <a:cubicBezTo>
                      <a:pt x="205" y="199"/>
                      <a:pt x="205" y="199"/>
                      <a:pt x="205" y="199"/>
                    </a:cubicBezTo>
                    <a:cubicBezTo>
                      <a:pt x="203" y="198"/>
                      <a:pt x="203" y="197"/>
                      <a:pt x="201" y="195"/>
                    </a:cubicBezTo>
                    <a:cubicBezTo>
                      <a:pt x="198" y="191"/>
                      <a:pt x="198" y="191"/>
                      <a:pt x="198" y="191"/>
                    </a:cubicBezTo>
                    <a:cubicBezTo>
                      <a:pt x="198" y="191"/>
                      <a:pt x="198" y="189"/>
                      <a:pt x="199" y="188"/>
                    </a:cubicBezTo>
                    <a:cubicBezTo>
                      <a:pt x="202" y="179"/>
                      <a:pt x="202" y="179"/>
                      <a:pt x="202" y="179"/>
                    </a:cubicBezTo>
                    <a:cubicBezTo>
                      <a:pt x="202" y="177"/>
                      <a:pt x="203" y="175"/>
                      <a:pt x="204" y="175"/>
                    </a:cubicBezTo>
                    <a:cubicBezTo>
                      <a:pt x="214" y="173"/>
                      <a:pt x="214" y="173"/>
                      <a:pt x="214" y="173"/>
                    </a:cubicBezTo>
                    <a:cubicBezTo>
                      <a:pt x="215" y="172"/>
                      <a:pt x="215" y="172"/>
                      <a:pt x="215" y="172"/>
                    </a:cubicBezTo>
                    <a:cubicBezTo>
                      <a:pt x="215" y="172"/>
                      <a:pt x="215" y="172"/>
                      <a:pt x="217" y="172"/>
                    </a:cubicBezTo>
                    <a:cubicBezTo>
                      <a:pt x="217" y="172"/>
                      <a:pt x="216" y="171"/>
                      <a:pt x="216" y="169"/>
                    </a:cubicBezTo>
                    <a:cubicBezTo>
                      <a:pt x="214" y="158"/>
                      <a:pt x="214" y="158"/>
                      <a:pt x="214" y="158"/>
                    </a:cubicBezTo>
                    <a:cubicBezTo>
                      <a:pt x="214" y="158"/>
                      <a:pt x="212" y="157"/>
                      <a:pt x="211" y="157"/>
                    </a:cubicBezTo>
                    <a:cubicBezTo>
                      <a:pt x="211" y="157"/>
                      <a:pt x="210" y="157"/>
                      <a:pt x="210" y="157"/>
                    </a:cubicBezTo>
                    <a:cubicBezTo>
                      <a:pt x="194" y="164"/>
                      <a:pt x="194" y="164"/>
                      <a:pt x="194" y="164"/>
                    </a:cubicBezTo>
                    <a:cubicBezTo>
                      <a:pt x="192" y="164"/>
                      <a:pt x="191" y="165"/>
                      <a:pt x="191" y="166"/>
                    </a:cubicBezTo>
                    <a:cubicBezTo>
                      <a:pt x="183" y="189"/>
                      <a:pt x="183" y="189"/>
                      <a:pt x="183" y="189"/>
                    </a:cubicBezTo>
                    <a:cubicBezTo>
                      <a:pt x="183" y="189"/>
                      <a:pt x="183" y="191"/>
                      <a:pt x="184" y="193"/>
                    </a:cubicBezTo>
                    <a:cubicBezTo>
                      <a:pt x="189" y="203"/>
                      <a:pt x="189" y="203"/>
                      <a:pt x="189" y="203"/>
                    </a:cubicBezTo>
                    <a:cubicBezTo>
                      <a:pt x="191" y="204"/>
                      <a:pt x="190" y="206"/>
                      <a:pt x="190" y="206"/>
                    </a:cubicBezTo>
                    <a:cubicBezTo>
                      <a:pt x="162" y="250"/>
                      <a:pt x="162" y="250"/>
                      <a:pt x="162" y="250"/>
                    </a:cubicBezTo>
                    <a:cubicBezTo>
                      <a:pt x="162" y="250"/>
                      <a:pt x="160" y="250"/>
                      <a:pt x="159" y="250"/>
                    </a:cubicBezTo>
                    <a:cubicBezTo>
                      <a:pt x="147" y="250"/>
                      <a:pt x="147" y="250"/>
                      <a:pt x="147" y="250"/>
                    </a:cubicBezTo>
                    <a:cubicBezTo>
                      <a:pt x="146" y="249"/>
                      <a:pt x="145" y="249"/>
                      <a:pt x="145" y="249"/>
                    </a:cubicBezTo>
                    <a:cubicBezTo>
                      <a:pt x="144" y="249"/>
                      <a:pt x="144" y="249"/>
                      <a:pt x="144" y="250"/>
                    </a:cubicBezTo>
                    <a:cubicBezTo>
                      <a:pt x="126" y="267"/>
                      <a:pt x="126" y="267"/>
                      <a:pt x="126" y="267"/>
                    </a:cubicBezTo>
                    <a:cubicBezTo>
                      <a:pt x="125" y="268"/>
                      <a:pt x="125" y="269"/>
                      <a:pt x="125" y="271"/>
                    </a:cubicBezTo>
                    <a:cubicBezTo>
                      <a:pt x="128" y="288"/>
                      <a:pt x="128" y="288"/>
                      <a:pt x="128" y="288"/>
                    </a:cubicBezTo>
                    <a:cubicBezTo>
                      <a:pt x="126" y="289"/>
                      <a:pt x="127" y="290"/>
                      <a:pt x="129" y="290"/>
                    </a:cubicBezTo>
                    <a:cubicBezTo>
                      <a:pt x="129" y="290"/>
                      <a:pt x="129" y="290"/>
                      <a:pt x="129" y="290"/>
                    </a:cubicBezTo>
                    <a:cubicBezTo>
                      <a:pt x="140" y="287"/>
                      <a:pt x="140" y="287"/>
                      <a:pt x="140" y="287"/>
                    </a:cubicBezTo>
                    <a:cubicBezTo>
                      <a:pt x="142" y="287"/>
                      <a:pt x="142" y="285"/>
                      <a:pt x="142" y="285"/>
                    </a:cubicBezTo>
                    <a:cubicBezTo>
                      <a:pt x="141" y="275"/>
                      <a:pt x="141" y="275"/>
                      <a:pt x="141" y="275"/>
                    </a:cubicBezTo>
                    <a:cubicBezTo>
                      <a:pt x="141" y="274"/>
                      <a:pt x="140" y="272"/>
                      <a:pt x="142" y="272"/>
                    </a:cubicBezTo>
                    <a:cubicBezTo>
                      <a:pt x="149" y="266"/>
                      <a:pt x="149" y="266"/>
                      <a:pt x="149" y="266"/>
                    </a:cubicBezTo>
                    <a:cubicBezTo>
                      <a:pt x="150" y="264"/>
                      <a:pt x="152" y="263"/>
                      <a:pt x="153" y="263"/>
                    </a:cubicBezTo>
                    <a:cubicBezTo>
                      <a:pt x="163" y="264"/>
                      <a:pt x="163" y="264"/>
                      <a:pt x="163" y="264"/>
                    </a:cubicBezTo>
                    <a:cubicBezTo>
                      <a:pt x="164" y="266"/>
                      <a:pt x="165" y="265"/>
                      <a:pt x="165" y="267"/>
                    </a:cubicBezTo>
                    <a:cubicBezTo>
                      <a:pt x="171" y="276"/>
                      <a:pt x="171" y="276"/>
                      <a:pt x="171" y="276"/>
                    </a:cubicBezTo>
                    <a:cubicBezTo>
                      <a:pt x="173" y="277"/>
                      <a:pt x="171" y="279"/>
                      <a:pt x="171" y="279"/>
                    </a:cubicBezTo>
                    <a:cubicBezTo>
                      <a:pt x="169" y="289"/>
                      <a:pt x="169" y="289"/>
                      <a:pt x="169" y="289"/>
                    </a:cubicBezTo>
                    <a:cubicBezTo>
                      <a:pt x="167" y="289"/>
                      <a:pt x="167" y="291"/>
                      <a:pt x="166" y="291"/>
                    </a:cubicBezTo>
                    <a:cubicBezTo>
                      <a:pt x="165" y="292"/>
                      <a:pt x="165" y="292"/>
                      <a:pt x="164" y="292"/>
                    </a:cubicBezTo>
                    <a:cubicBezTo>
                      <a:pt x="157" y="295"/>
                      <a:pt x="157" y="295"/>
                      <a:pt x="157" y="295"/>
                    </a:cubicBezTo>
                    <a:cubicBezTo>
                      <a:pt x="155" y="295"/>
                      <a:pt x="154" y="296"/>
                      <a:pt x="154" y="296"/>
                    </a:cubicBezTo>
                    <a:cubicBezTo>
                      <a:pt x="154" y="296"/>
                      <a:pt x="154" y="296"/>
                      <a:pt x="154" y="297"/>
                    </a:cubicBezTo>
                    <a:cubicBezTo>
                      <a:pt x="156" y="308"/>
                      <a:pt x="156" y="308"/>
                      <a:pt x="156" y="308"/>
                    </a:cubicBezTo>
                    <a:cubicBezTo>
                      <a:pt x="157" y="309"/>
                      <a:pt x="157" y="309"/>
                      <a:pt x="158" y="309"/>
                    </a:cubicBezTo>
                    <a:cubicBezTo>
                      <a:pt x="158" y="309"/>
                      <a:pt x="158" y="309"/>
                      <a:pt x="158" y="309"/>
                    </a:cubicBezTo>
                    <a:cubicBezTo>
                      <a:pt x="177" y="304"/>
                      <a:pt x="177" y="304"/>
                      <a:pt x="177" y="304"/>
                    </a:cubicBezTo>
                    <a:cubicBezTo>
                      <a:pt x="177" y="304"/>
                      <a:pt x="178" y="302"/>
                      <a:pt x="180" y="302"/>
                    </a:cubicBezTo>
                    <a:cubicBezTo>
                      <a:pt x="181" y="298"/>
                      <a:pt x="182" y="295"/>
                      <a:pt x="183" y="292"/>
                    </a:cubicBezTo>
                    <a:cubicBezTo>
                      <a:pt x="187" y="280"/>
                      <a:pt x="188" y="279"/>
                      <a:pt x="188" y="278"/>
                    </a:cubicBezTo>
                    <a:cubicBezTo>
                      <a:pt x="188" y="278"/>
                      <a:pt x="188" y="278"/>
                      <a:pt x="188" y="278"/>
                    </a:cubicBezTo>
                    <a:cubicBezTo>
                      <a:pt x="187" y="277"/>
                      <a:pt x="187" y="275"/>
                      <a:pt x="187" y="274"/>
                    </a:cubicBezTo>
                    <a:cubicBezTo>
                      <a:pt x="180" y="264"/>
                      <a:pt x="180" y="264"/>
                      <a:pt x="180" y="264"/>
                    </a:cubicBezTo>
                    <a:close/>
                    <a:moveTo>
                      <a:pt x="255" y="184"/>
                    </a:moveTo>
                    <a:cubicBezTo>
                      <a:pt x="249" y="167"/>
                      <a:pt x="227" y="135"/>
                      <a:pt x="189" y="134"/>
                    </a:cubicBezTo>
                    <a:cubicBezTo>
                      <a:pt x="172" y="134"/>
                      <a:pt x="172" y="134"/>
                      <a:pt x="172" y="134"/>
                    </a:cubicBezTo>
                    <a:cubicBezTo>
                      <a:pt x="172" y="134"/>
                      <a:pt x="172" y="134"/>
                      <a:pt x="172" y="134"/>
                    </a:cubicBezTo>
                    <a:cubicBezTo>
                      <a:pt x="122" y="134"/>
                      <a:pt x="122" y="134"/>
                      <a:pt x="122" y="134"/>
                    </a:cubicBezTo>
                    <a:cubicBezTo>
                      <a:pt x="122" y="134"/>
                      <a:pt x="122" y="134"/>
                      <a:pt x="122" y="134"/>
                    </a:cubicBezTo>
                    <a:cubicBezTo>
                      <a:pt x="111" y="134"/>
                      <a:pt x="111" y="134"/>
                      <a:pt x="111" y="134"/>
                    </a:cubicBezTo>
                    <a:cubicBezTo>
                      <a:pt x="109" y="134"/>
                      <a:pt x="109" y="134"/>
                      <a:pt x="109" y="134"/>
                    </a:cubicBezTo>
                    <a:cubicBezTo>
                      <a:pt x="100" y="134"/>
                      <a:pt x="100" y="134"/>
                      <a:pt x="100" y="134"/>
                    </a:cubicBezTo>
                    <a:cubicBezTo>
                      <a:pt x="61" y="135"/>
                      <a:pt x="38" y="167"/>
                      <a:pt x="33" y="185"/>
                    </a:cubicBezTo>
                    <a:cubicBezTo>
                      <a:pt x="0" y="292"/>
                      <a:pt x="0" y="292"/>
                      <a:pt x="0" y="292"/>
                    </a:cubicBezTo>
                    <a:cubicBezTo>
                      <a:pt x="48" y="292"/>
                      <a:pt x="48" y="292"/>
                      <a:pt x="48" y="292"/>
                    </a:cubicBezTo>
                    <a:cubicBezTo>
                      <a:pt x="69" y="221"/>
                      <a:pt x="69" y="221"/>
                      <a:pt x="69" y="221"/>
                    </a:cubicBezTo>
                    <a:cubicBezTo>
                      <a:pt x="83" y="221"/>
                      <a:pt x="83" y="221"/>
                      <a:pt x="83" y="221"/>
                    </a:cubicBezTo>
                    <a:cubicBezTo>
                      <a:pt x="63" y="292"/>
                      <a:pt x="63" y="292"/>
                      <a:pt x="63" y="292"/>
                    </a:cubicBezTo>
                    <a:cubicBezTo>
                      <a:pt x="120" y="292"/>
                      <a:pt x="120" y="292"/>
                      <a:pt x="120" y="292"/>
                    </a:cubicBezTo>
                    <a:cubicBezTo>
                      <a:pt x="119" y="291"/>
                      <a:pt x="119" y="291"/>
                      <a:pt x="119" y="290"/>
                    </a:cubicBezTo>
                    <a:cubicBezTo>
                      <a:pt x="119" y="289"/>
                      <a:pt x="119" y="287"/>
                      <a:pt x="119" y="286"/>
                    </a:cubicBezTo>
                    <a:cubicBezTo>
                      <a:pt x="117" y="272"/>
                      <a:pt x="117" y="272"/>
                      <a:pt x="117" y="272"/>
                    </a:cubicBezTo>
                    <a:cubicBezTo>
                      <a:pt x="116" y="265"/>
                      <a:pt x="119" y="262"/>
                      <a:pt x="121" y="261"/>
                    </a:cubicBezTo>
                    <a:cubicBezTo>
                      <a:pt x="137" y="246"/>
                      <a:pt x="137" y="246"/>
                      <a:pt x="137" y="246"/>
                    </a:cubicBezTo>
                    <a:cubicBezTo>
                      <a:pt x="137" y="246"/>
                      <a:pt x="137" y="245"/>
                      <a:pt x="138" y="244"/>
                    </a:cubicBezTo>
                    <a:cubicBezTo>
                      <a:pt x="139" y="242"/>
                      <a:pt x="142" y="241"/>
                      <a:pt x="145" y="241"/>
                    </a:cubicBezTo>
                    <a:cubicBezTo>
                      <a:pt x="146" y="241"/>
                      <a:pt x="148" y="241"/>
                      <a:pt x="149" y="242"/>
                    </a:cubicBezTo>
                    <a:cubicBezTo>
                      <a:pt x="157" y="242"/>
                      <a:pt x="157" y="242"/>
                      <a:pt x="157" y="242"/>
                    </a:cubicBezTo>
                    <a:cubicBezTo>
                      <a:pt x="181" y="205"/>
                      <a:pt x="181" y="205"/>
                      <a:pt x="181" y="205"/>
                    </a:cubicBezTo>
                    <a:cubicBezTo>
                      <a:pt x="177" y="196"/>
                      <a:pt x="177" y="196"/>
                      <a:pt x="177" y="196"/>
                    </a:cubicBezTo>
                    <a:cubicBezTo>
                      <a:pt x="176" y="195"/>
                      <a:pt x="176" y="195"/>
                      <a:pt x="176" y="195"/>
                    </a:cubicBezTo>
                    <a:cubicBezTo>
                      <a:pt x="176" y="194"/>
                      <a:pt x="176" y="194"/>
                      <a:pt x="176" y="194"/>
                    </a:cubicBezTo>
                    <a:cubicBezTo>
                      <a:pt x="175" y="191"/>
                      <a:pt x="175" y="191"/>
                      <a:pt x="175" y="191"/>
                    </a:cubicBezTo>
                    <a:cubicBezTo>
                      <a:pt x="175" y="189"/>
                      <a:pt x="175" y="189"/>
                      <a:pt x="175" y="189"/>
                    </a:cubicBezTo>
                    <a:cubicBezTo>
                      <a:pt x="175" y="187"/>
                      <a:pt x="175" y="187"/>
                      <a:pt x="175" y="187"/>
                    </a:cubicBezTo>
                    <a:cubicBezTo>
                      <a:pt x="183" y="165"/>
                      <a:pt x="183" y="165"/>
                      <a:pt x="183" y="165"/>
                    </a:cubicBezTo>
                    <a:cubicBezTo>
                      <a:pt x="183" y="162"/>
                      <a:pt x="185" y="158"/>
                      <a:pt x="191" y="156"/>
                    </a:cubicBezTo>
                    <a:cubicBezTo>
                      <a:pt x="207" y="150"/>
                      <a:pt x="207" y="150"/>
                      <a:pt x="207" y="150"/>
                    </a:cubicBezTo>
                    <a:cubicBezTo>
                      <a:pt x="208" y="150"/>
                      <a:pt x="208" y="150"/>
                      <a:pt x="208" y="150"/>
                    </a:cubicBezTo>
                    <a:cubicBezTo>
                      <a:pt x="209" y="149"/>
                      <a:pt x="209" y="149"/>
                      <a:pt x="209" y="149"/>
                    </a:cubicBezTo>
                    <a:cubicBezTo>
                      <a:pt x="209" y="149"/>
                      <a:pt x="210" y="149"/>
                      <a:pt x="211" y="149"/>
                    </a:cubicBezTo>
                    <a:cubicBezTo>
                      <a:pt x="214" y="149"/>
                      <a:pt x="217" y="151"/>
                      <a:pt x="218" y="151"/>
                    </a:cubicBezTo>
                    <a:cubicBezTo>
                      <a:pt x="221" y="153"/>
                      <a:pt x="221" y="153"/>
                      <a:pt x="221" y="153"/>
                    </a:cubicBezTo>
                    <a:cubicBezTo>
                      <a:pt x="222" y="156"/>
                      <a:pt x="222" y="156"/>
                      <a:pt x="222" y="156"/>
                    </a:cubicBezTo>
                    <a:cubicBezTo>
                      <a:pt x="224" y="167"/>
                      <a:pt x="224" y="167"/>
                      <a:pt x="224" y="167"/>
                    </a:cubicBezTo>
                    <a:cubicBezTo>
                      <a:pt x="225" y="170"/>
                      <a:pt x="225" y="170"/>
                      <a:pt x="225" y="170"/>
                    </a:cubicBezTo>
                    <a:cubicBezTo>
                      <a:pt x="225" y="173"/>
                      <a:pt x="225" y="173"/>
                      <a:pt x="225" y="173"/>
                    </a:cubicBezTo>
                    <a:cubicBezTo>
                      <a:pt x="227" y="172"/>
                      <a:pt x="228" y="171"/>
                      <a:pt x="228" y="171"/>
                    </a:cubicBezTo>
                    <a:cubicBezTo>
                      <a:pt x="239" y="169"/>
                      <a:pt x="239" y="169"/>
                      <a:pt x="239" y="169"/>
                    </a:cubicBezTo>
                    <a:cubicBezTo>
                      <a:pt x="240" y="169"/>
                      <a:pt x="240" y="169"/>
                      <a:pt x="241" y="169"/>
                    </a:cubicBezTo>
                    <a:cubicBezTo>
                      <a:pt x="246" y="169"/>
                      <a:pt x="250" y="172"/>
                      <a:pt x="250" y="176"/>
                    </a:cubicBezTo>
                    <a:cubicBezTo>
                      <a:pt x="251" y="178"/>
                      <a:pt x="251" y="178"/>
                      <a:pt x="251" y="178"/>
                    </a:cubicBezTo>
                    <a:cubicBezTo>
                      <a:pt x="251" y="178"/>
                      <a:pt x="251" y="178"/>
                      <a:pt x="251" y="178"/>
                    </a:cubicBezTo>
                    <a:cubicBezTo>
                      <a:pt x="251" y="179"/>
                      <a:pt x="251" y="179"/>
                      <a:pt x="251" y="179"/>
                    </a:cubicBezTo>
                    <a:cubicBezTo>
                      <a:pt x="253" y="196"/>
                      <a:pt x="253" y="196"/>
                      <a:pt x="253" y="196"/>
                    </a:cubicBezTo>
                    <a:cubicBezTo>
                      <a:pt x="254" y="199"/>
                      <a:pt x="254" y="199"/>
                      <a:pt x="254" y="199"/>
                    </a:cubicBezTo>
                    <a:cubicBezTo>
                      <a:pt x="252" y="201"/>
                      <a:pt x="252" y="201"/>
                      <a:pt x="252" y="201"/>
                    </a:cubicBezTo>
                    <a:cubicBezTo>
                      <a:pt x="251" y="203"/>
                      <a:pt x="251" y="203"/>
                      <a:pt x="251" y="203"/>
                    </a:cubicBezTo>
                    <a:cubicBezTo>
                      <a:pt x="250" y="204"/>
                      <a:pt x="250" y="204"/>
                      <a:pt x="250" y="204"/>
                    </a:cubicBezTo>
                    <a:cubicBezTo>
                      <a:pt x="250" y="205"/>
                      <a:pt x="250" y="205"/>
                      <a:pt x="250" y="205"/>
                    </a:cubicBezTo>
                    <a:cubicBezTo>
                      <a:pt x="232" y="221"/>
                      <a:pt x="232" y="221"/>
                      <a:pt x="232" y="221"/>
                    </a:cubicBezTo>
                    <a:cubicBezTo>
                      <a:pt x="230" y="225"/>
                      <a:pt x="226" y="226"/>
                      <a:pt x="225" y="226"/>
                    </a:cubicBezTo>
                    <a:cubicBezTo>
                      <a:pt x="224" y="226"/>
                      <a:pt x="224" y="226"/>
                      <a:pt x="224" y="226"/>
                    </a:cubicBezTo>
                    <a:cubicBezTo>
                      <a:pt x="222" y="226"/>
                      <a:pt x="222" y="226"/>
                      <a:pt x="222" y="226"/>
                    </a:cubicBezTo>
                    <a:cubicBezTo>
                      <a:pt x="220" y="226"/>
                      <a:pt x="220" y="226"/>
                      <a:pt x="220" y="226"/>
                    </a:cubicBezTo>
                    <a:cubicBezTo>
                      <a:pt x="240" y="292"/>
                      <a:pt x="240" y="292"/>
                      <a:pt x="240" y="292"/>
                    </a:cubicBezTo>
                    <a:cubicBezTo>
                      <a:pt x="287" y="292"/>
                      <a:pt x="287" y="292"/>
                      <a:pt x="287" y="292"/>
                    </a:cubicBezTo>
                    <a:lnTo>
                      <a:pt x="255" y="184"/>
                    </a:lnTo>
                    <a:close/>
                    <a:moveTo>
                      <a:pt x="188" y="263"/>
                    </a:moveTo>
                    <a:cubicBezTo>
                      <a:pt x="193" y="269"/>
                      <a:pt x="193" y="269"/>
                      <a:pt x="193" y="269"/>
                    </a:cubicBezTo>
                    <a:cubicBezTo>
                      <a:pt x="194" y="270"/>
                      <a:pt x="194" y="270"/>
                      <a:pt x="194" y="270"/>
                    </a:cubicBezTo>
                    <a:cubicBezTo>
                      <a:pt x="194" y="272"/>
                      <a:pt x="194" y="272"/>
                      <a:pt x="194" y="272"/>
                    </a:cubicBezTo>
                    <a:cubicBezTo>
                      <a:pt x="195" y="275"/>
                      <a:pt x="195" y="275"/>
                      <a:pt x="195" y="275"/>
                    </a:cubicBezTo>
                    <a:cubicBezTo>
                      <a:pt x="195" y="277"/>
                      <a:pt x="195" y="277"/>
                      <a:pt x="195" y="277"/>
                    </a:cubicBezTo>
                    <a:cubicBezTo>
                      <a:pt x="196" y="279"/>
                      <a:pt x="196" y="279"/>
                      <a:pt x="196" y="279"/>
                    </a:cubicBezTo>
                    <a:cubicBezTo>
                      <a:pt x="195" y="281"/>
                      <a:pt x="195" y="281"/>
                      <a:pt x="195" y="281"/>
                    </a:cubicBezTo>
                    <a:cubicBezTo>
                      <a:pt x="191" y="292"/>
                      <a:pt x="191" y="292"/>
                      <a:pt x="191" y="292"/>
                    </a:cubicBezTo>
                    <a:cubicBezTo>
                      <a:pt x="225" y="292"/>
                      <a:pt x="225" y="292"/>
                      <a:pt x="225" y="292"/>
                    </a:cubicBezTo>
                    <a:cubicBezTo>
                      <a:pt x="208" y="233"/>
                      <a:pt x="208" y="233"/>
                      <a:pt x="208" y="233"/>
                    </a:cubicBezTo>
                    <a:lnTo>
                      <a:pt x="188" y="263"/>
                    </a:lnTo>
                    <a:close/>
                  </a:path>
                </a:pathLst>
              </a:custGeom>
              <a:grpFill/>
              <a:ln>
                <a:noFill/>
              </a:ln>
              <a:extLst/>
            </p:spPr>
            <p:txBody>
              <a:bodyPr vert="horz" wrap="square" lIns="91427" tIns="45713" rIns="91427" bIns="45713" numCol="1" anchor="t" anchorCtr="0" compatLnSpc="1">
                <a:prstTxWarp prst="textNoShape">
                  <a:avLst/>
                </a:prstTxWarp>
              </a:bodyPr>
              <a:lstStyle/>
              <a:p>
                <a:pPr algn="ctr" defTabSz="914225"/>
                <a:endParaRPr lang="en-US" dirty="0">
                  <a:solidFill>
                    <a:srgbClr val="505050"/>
                  </a:solidFill>
                </a:endParaRPr>
              </a:p>
            </p:txBody>
          </p:sp>
          <p:sp>
            <p:nvSpPr>
              <p:cNvPr id="13" name="Freeform 5"/>
              <p:cNvSpPr>
                <a:spLocks noChangeAspect="1" noEditPoints="1"/>
              </p:cNvSpPr>
              <p:nvPr/>
            </p:nvSpPr>
            <p:spPr bwMode="auto">
              <a:xfrm>
                <a:off x="9144795" y="1788243"/>
                <a:ext cx="633114" cy="664924"/>
              </a:xfrm>
              <a:custGeom>
                <a:avLst/>
                <a:gdLst>
                  <a:gd name="T0" fmla="*/ 81 w 258"/>
                  <a:gd name="T1" fmla="*/ 52 h 271"/>
                  <a:gd name="T2" fmla="*/ 131 w 258"/>
                  <a:gd name="T3" fmla="*/ 0 h 271"/>
                  <a:gd name="T4" fmla="*/ 132 w 258"/>
                  <a:gd name="T5" fmla="*/ 103 h 271"/>
                  <a:gd name="T6" fmla="*/ 96 w 258"/>
                  <a:gd name="T7" fmla="*/ 89 h 271"/>
                  <a:gd name="T8" fmla="*/ 217 w 258"/>
                  <a:gd name="T9" fmla="*/ 263 h 271"/>
                  <a:gd name="T10" fmla="*/ 118 w 258"/>
                  <a:gd name="T11" fmla="*/ 271 h 271"/>
                  <a:gd name="T12" fmla="*/ 110 w 258"/>
                  <a:gd name="T13" fmla="*/ 197 h 271"/>
                  <a:gd name="T14" fmla="*/ 209 w 258"/>
                  <a:gd name="T15" fmla="*/ 189 h 271"/>
                  <a:gd name="T16" fmla="*/ 203 w 258"/>
                  <a:gd name="T17" fmla="*/ 253 h 271"/>
                  <a:gd name="T18" fmla="*/ 124 w 258"/>
                  <a:gd name="T19" fmla="*/ 203 h 271"/>
                  <a:gd name="T20" fmla="*/ 203 w 258"/>
                  <a:gd name="T21" fmla="*/ 253 h 271"/>
                  <a:gd name="T22" fmla="*/ 164 w 258"/>
                  <a:gd name="T23" fmla="*/ 266 h 271"/>
                  <a:gd name="T24" fmla="*/ 160 w 258"/>
                  <a:gd name="T25" fmla="*/ 262 h 271"/>
                  <a:gd name="T26" fmla="*/ 164 w 258"/>
                  <a:gd name="T27" fmla="*/ 266 h 271"/>
                  <a:gd name="T28" fmla="*/ 164 w 258"/>
                  <a:gd name="T29" fmla="*/ 261 h 271"/>
                  <a:gd name="T30" fmla="*/ 160 w 258"/>
                  <a:gd name="T31" fmla="*/ 259 h 271"/>
                  <a:gd name="T32" fmla="*/ 164 w 258"/>
                  <a:gd name="T33" fmla="*/ 261 h 271"/>
                  <a:gd name="T34" fmla="*/ 170 w 258"/>
                  <a:gd name="T35" fmla="*/ 266 h 271"/>
                  <a:gd name="T36" fmla="*/ 164 w 258"/>
                  <a:gd name="T37" fmla="*/ 262 h 271"/>
                  <a:gd name="T38" fmla="*/ 170 w 258"/>
                  <a:gd name="T39" fmla="*/ 266 h 271"/>
                  <a:gd name="T40" fmla="*/ 170 w 258"/>
                  <a:gd name="T41" fmla="*/ 261 h 271"/>
                  <a:gd name="T42" fmla="*/ 164 w 258"/>
                  <a:gd name="T43" fmla="*/ 258 h 271"/>
                  <a:gd name="T44" fmla="*/ 170 w 258"/>
                  <a:gd name="T45" fmla="*/ 261 h 271"/>
                  <a:gd name="T46" fmla="*/ 62 w 258"/>
                  <a:gd name="T47" fmla="*/ 262 h 271"/>
                  <a:gd name="T48" fmla="*/ 75 w 258"/>
                  <a:gd name="T49" fmla="*/ 198 h 271"/>
                  <a:gd name="T50" fmla="*/ 43 w 258"/>
                  <a:gd name="T51" fmla="*/ 262 h 271"/>
                  <a:gd name="T52" fmla="*/ 0 w 258"/>
                  <a:gd name="T53" fmla="*/ 262 h 271"/>
                  <a:gd name="T54" fmla="*/ 88 w 258"/>
                  <a:gd name="T55" fmla="*/ 120 h 271"/>
                  <a:gd name="T56" fmla="*/ 168 w 258"/>
                  <a:gd name="T57" fmla="*/ 120 h 271"/>
                  <a:gd name="T58" fmla="*/ 229 w 258"/>
                  <a:gd name="T59" fmla="*/ 165 h 271"/>
                  <a:gd name="T60" fmla="*/ 223 w 258"/>
                  <a:gd name="T61" fmla="*/ 262 h 271"/>
                  <a:gd name="T62" fmla="*/ 209 w 258"/>
                  <a:gd name="T63" fmla="*/ 183 h 271"/>
                  <a:gd name="T64" fmla="*/ 104 w 258"/>
                  <a:gd name="T65" fmla="*/ 197 h 271"/>
                  <a:gd name="T66" fmla="*/ 223 w 258"/>
                  <a:gd name="T67" fmla="*/ 154 h 271"/>
                  <a:gd name="T68" fmla="*/ 223 w 258"/>
                  <a:gd name="T69" fmla="*/ 154 h 271"/>
                  <a:gd name="T70" fmla="*/ 33 w 258"/>
                  <a:gd name="T71" fmla="*/ 15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8" h="271">
                    <a:moveTo>
                      <a:pt x="96" y="89"/>
                    </a:moveTo>
                    <a:cubicBezTo>
                      <a:pt x="86" y="79"/>
                      <a:pt x="81" y="66"/>
                      <a:pt x="81" y="52"/>
                    </a:cubicBezTo>
                    <a:cubicBezTo>
                      <a:pt x="81" y="38"/>
                      <a:pt x="85" y="25"/>
                      <a:pt x="95" y="15"/>
                    </a:cubicBezTo>
                    <a:cubicBezTo>
                      <a:pt x="105" y="5"/>
                      <a:pt x="118" y="0"/>
                      <a:pt x="131" y="0"/>
                    </a:cubicBezTo>
                    <a:cubicBezTo>
                      <a:pt x="159" y="0"/>
                      <a:pt x="182" y="23"/>
                      <a:pt x="182" y="51"/>
                    </a:cubicBezTo>
                    <a:cubicBezTo>
                      <a:pt x="182" y="80"/>
                      <a:pt x="160" y="103"/>
                      <a:pt x="132" y="103"/>
                    </a:cubicBezTo>
                    <a:cubicBezTo>
                      <a:pt x="131" y="103"/>
                      <a:pt x="131" y="103"/>
                      <a:pt x="131" y="103"/>
                    </a:cubicBezTo>
                    <a:cubicBezTo>
                      <a:pt x="118" y="103"/>
                      <a:pt x="105" y="99"/>
                      <a:pt x="96" y="89"/>
                    </a:cubicBezTo>
                    <a:close/>
                    <a:moveTo>
                      <a:pt x="217" y="197"/>
                    </a:moveTo>
                    <a:cubicBezTo>
                      <a:pt x="217" y="263"/>
                      <a:pt x="217" y="263"/>
                      <a:pt x="217" y="263"/>
                    </a:cubicBezTo>
                    <a:cubicBezTo>
                      <a:pt x="217" y="267"/>
                      <a:pt x="213" y="271"/>
                      <a:pt x="209" y="271"/>
                    </a:cubicBezTo>
                    <a:cubicBezTo>
                      <a:pt x="118" y="271"/>
                      <a:pt x="118" y="271"/>
                      <a:pt x="118" y="271"/>
                    </a:cubicBezTo>
                    <a:cubicBezTo>
                      <a:pt x="114" y="271"/>
                      <a:pt x="110" y="267"/>
                      <a:pt x="110" y="263"/>
                    </a:cubicBezTo>
                    <a:cubicBezTo>
                      <a:pt x="110" y="197"/>
                      <a:pt x="110" y="197"/>
                      <a:pt x="110" y="197"/>
                    </a:cubicBezTo>
                    <a:cubicBezTo>
                      <a:pt x="110" y="193"/>
                      <a:pt x="113" y="189"/>
                      <a:pt x="118" y="189"/>
                    </a:cubicBezTo>
                    <a:cubicBezTo>
                      <a:pt x="209" y="189"/>
                      <a:pt x="209" y="189"/>
                      <a:pt x="209" y="189"/>
                    </a:cubicBezTo>
                    <a:cubicBezTo>
                      <a:pt x="214" y="189"/>
                      <a:pt x="217" y="193"/>
                      <a:pt x="217" y="197"/>
                    </a:cubicBezTo>
                    <a:close/>
                    <a:moveTo>
                      <a:pt x="203" y="253"/>
                    </a:moveTo>
                    <a:cubicBezTo>
                      <a:pt x="203" y="203"/>
                      <a:pt x="203" y="203"/>
                      <a:pt x="203" y="203"/>
                    </a:cubicBezTo>
                    <a:cubicBezTo>
                      <a:pt x="124" y="203"/>
                      <a:pt x="124" y="203"/>
                      <a:pt x="124" y="203"/>
                    </a:cubicBezTo>
                    <a:cubicBezTo>
                      <a:pt x="124" y="253"/>
                      <a:pt x="124" y="253"/>
                      <a:pt x="124" y="253"/>
                    </a:cubicBezTo>
                    <a:lnTo>
                      <a:pt x="203" y="253"/>
                    </a:lnTo>
                    <a:close/>
                    <a:moveTo>
                      <a:pt x="164" y="266"/>
                    </a:moveTo>
                    <a:cubicBezTo>
                      <a:pt x="164" y="266"/>
                      <a:pt x="164" y="266"/>
                      <a:pt x="164" y="266"/>
                    </a:cubicBezTo>
                    <a:cubicBezTo>
                      <a:pt x="164" y="262"/>
                      <a:pt x="164" y="262"/>
                      <a:pt x="164" y="262"/>
                    </a:cubicBezTo>
                    <a:cubicBezTo>
                      <a:pt x="164" y="262"/>
                      <a:pt x="164" y="262"/>
                      <a:pt x="160" y="262"/>
                    </a:cubicBezTo>
                    <a:cubicBezTo>
                      <a:pt x="160" y="262"/>
                      <a:pt x="160" y="262"/>
                      <a:pt x="160" y="265"/>
                    </a:cubicBezTo>
                    <a:cubicBezTo>
                      <a:pt x="160" y="265"/>
                      <a:pt x="160" y="265"/>
                      <a:pt x="164" y="266"/>
                    </a:cubicBezTo>
                    <a:close/>
                    <a:moveTo>
                      <a:pt x="164" y="261"/>
                    </a:moveTo>
                    <a:cubicBezTo>
                      <a:pt x="164" y="261"/>
                      <a:pt x="164" y="261"/>
                      <a:pt x="164" y="261"/>
                    </a:cubicBezTo>
                    <a:cubicBezTo>
                      <a:pt x="164" y="258"/>
                      <a:pt x="164" y="258"/>
                      <a:pt x="164" y="258"/>
                    </a:cubicBezTo>
                    <a:cubicBezTo>
                      <a:pt x="164" y="258"/>
                      <a:pt x="164" y="258"/>
                      <a:pt x="160" y="259"/>
                    </a:cubicBezTo>
                    <a:cubicBezTo>
                      <a:pt x="160" y="259"/>
                      <a:pt x="160" y="259"/>
                      <a:pt x="160" y="261"/>
                    </a:cubicBezTo>
                    <a:cubicBezTo>
                      <a:pt x="160" y="261"/>
                      <a:pt x="160" y="261"/>
                      <a:pt x="164" y="261"/>
                    </a:cubicBezTo>
                    <a:close/>
                    <a:moveTo>
                      <a:pt x="170" y="266"/>
                    </a:moveTo>
                    <a:cubicBezTo>
                      <a:pt x="170" y="266"/>
                      <a:pt x="170" y="266"/>
                      <a:pt x="170" y="266"/>
                    </a:cubicBezTo>
                    <a:cubicBezTo>
                      <a:pt x="170" y="262"/>
                      <a:pt x="170" y="262"/>
                      <a:pt x="170" y="262"/>
                    </a:cubicBezTo>
                    <a:cubicBezTo>
                      <a:pt x="170" y="262"/>
                      <a:pt x="170" y="262"/>
                      <a:pt x="164" y="262"/>
                    </a:cubicBezTo>
                    <a:cubicBezTo>
                      <a:pt x="164" y="262"/>
                      <a:pt x="164" y="262"/>
                      <a:pt x="164" y="266"/>
                    </a:cubicBezTo>
                    <a:cubicBezTo>
                      <a:pt x="164" y="266"/>
                      <a:pt x="164" y="266"/>
                      <a:pt x="170" y="266"/>
                    </a:cubicBezTo>
                    <a:close/>
                    <a:moveTo>
                      <a:pt x="170" y="261"/>
                    </a:moveTo>
                    <a:cubicBezTo>
                      <a:pt x="170" y="261"/>
                      <a:pt x="170" y="261"/>
                      <a:pt x="170" y="261"/>
                    </a:cubicBezTo>
                    <a:cubicBezTo>
                      <a:pt x="170" y="257"/>
                      <a:pt x="170" y="257"/>
                      <a:pt x="170" y="257"/>
                    </a:cubicBezTo>
                    <a:cubicBezTo>
                      <a:pt x="170" y="257"/>
                      <a:pt x="170" y="257"/>
                      <a:pt x="164" y="258"/>
                    </a:cubicBezTo>
                    <a:cubicBezTo>
                      <a:pt x="164" y="258"/>
                      <a:pt x="164" y="258"/>
                      <a:pt x="164" y="261"/>
                    </a:cubicBezTo>
                    <a:cubicBezTo>
                      <a:pt x="164" y="261"/>
                      <a:pt x="164" y="261"/>
                      <a:pt x="170" y="261"/>
                    </a:cubicBezTo>
                    <a:close/>
                    <a:moveTo>
                      <a:pt x="104" y="262"/>
                    </a:moveTo>
                    <a:cubicBezTo>
                      <a:pt x="62" y="262"/>
                      <a:pt x="62" y="262"/>
                      <a:pt x="62" y="262"/>
                    </a:cubicBezTo>
                    <a:cubicBezTo>
                      <a:pt x="57" y="262"/>
                      <a:pt x="57" y="262"/>
                      <a:pt x="57" y="262"/>
                    </a:cubicBezTo>
                    <a:cubicBezTo>
                      <a:pt x="57" y="262"/>
                      <a:pt x="57" y="262"/>
                      <a:pt x="75" y="198"/>
                    </a:cubicBezTo>
                    <a:cubicBezTo>
                      <a:pt x="75" y="198"/>
                      <a:pt x="75" y="198"/>
                      <a:pt x="62" y="198"/>
                    </a:cubicBezTo>
                    <a:cubicBezTo>
                      <a:pt x="62" y="198"/>
                      <a:pt x="62" y="198"/>
                      <a:pt x="43" y="262"/>
                    </a:cubicBezTo>
                    <a:cubicBezTo>
                      <a:pt x="43" y="262"/>
                      <a:pt x="43" y="262"/>
                      <a:pt x="42" y="262"/>
                    </a:cubicBezTo>
                    <a:cubicBezTo>
                      <a:pt x="40" y="262"/>
                      <a:pt x="31" y="262"/>
                      <a:pt x="0" y="262"/>
                    </a:cubicBezTo>
                    <a:cubicBezTo>
                      <a:pt x="29" y="165"/>
                      <a:pt x="29" y="165"/>
                      <a:pt x="29" y="165"/>
                    </a:cubicBezTo>
                    <a:cubicBezTo>
                      <a:pt x="34" y="150"/>
                      <a:pt x="54" y="121"/>
                      <a:pt x="88" y="120"/>
                    </a:cubicBezTo>
                    <a:cubicBezTo>
                      <a:pt x="89" y="120"/>
                      <a:pt x="89" y="120"/>
                      <a:pt x="90" y="120"/>
                    </a:cubicBezTo>
                    <a:cubicBezTo>
                      <a:pt x="90" y="120"/>
                      <a:pt x="165" y="120"/>
                      <a:pt x="168" y="120"/>
                    </a:cubicBezTo>
                    <a:cubicBezTo>
                      <a:pt x="169" y="120"/>
                      <a:pt x="169" y="120"/>
                      <a:pt x="170" y="120"/>
                    </a:cubicBezTo>
                    <a:cubicBezTo>
                      <a:pt x="204" y="121"/>
                      <a:pt x="224" y="150"/>
                      <a:pt x="229" y="165"/>
                    </a:cubicBezTo>
                    <a:cubicBezTo>
                      <a:pt x="258" y="262"/>
                      <a:pt x="258" y="262"/>
                      <a:pt x="258" y="262"/>
                    </a:cubicBezTo>
                    <a:cubicBezTo>
                      <a:pt x="258" y="262"/>
                      <a:pt x="258" y="262"/>
                      <a:pt x="223" y="262"/>
                    </a:cubicBezTo>
                    <a:cubicBezTo>
                      <a:pt x="223" y="197"/>
                      <a:pt x="223" y="197"/>
                      <a:pt x="223" y="197"/>
                    </a:cubicBezTo>
                    <a:cubicBezTo>
                      <a:pt x="223" y="190"/>
                      <a:pt x="217" y="183"/>
                      <a:pt x="209" y="183"/>
                    </a:cubicBezTo>
                    <a:cubicBezTo>
                      <a:pt x="118" y="183"/>
                      <a:pt x="118" y="183"/>
                      <a:pt x="118" y="183"/>
                    </a:cubicBezTo>
                    <a:cubicBezTo>
                      <a:pt x="110" y="183"/>
                      <a:pt x="104" y="190"/>
                      <a:pt x="104" y="197"/>
                    </a:cubicBezTo>
                    <a:lnTo>
                      <a:pt x="104" y="262"/>
                    </a:lnTo>
                    <a:close/>
                    <a:moveTo>
                      <a:pt x="223" y="154"/>
                    </a:moveTo>
                    <a:cubicBezTo>
                      <a:pt x="224" y="155"/>
                      <a:pt x="224" y="156"/>
                      <a:pt x="225" y="157"/>
                    </a:cubicBezTo>
                    <a:cubicBezTo>
                      <a:pt x="224" y="156"/>
                      <a:pt x="224" y="155"/>
                      <a:pt x="223" y="154"/>
                    </a:cubicBezTo>
                    <a:close/>
                    <a:moveTo>
                      <a:pt x="35" y="154"/>
                    </a:moveTo>
                    <a:cubicBezTo>
                      <a:pt x="34" y="155"/>
                      <a:pt x="34" y="156"/>
                      <a:pt x="33" y="157"/>
                    </a:cubicBezTo>
                    <a:cubicBezTo>
                      <a:pt x="34" y="156"/>
                      <a:pt x="34" y="155"/>
                      <a:pt x="35"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5"/>
                <a:endParaRPr lang="en-US" dirty="0">
                  <a:solidFill>
                    <a:srgbClr val="505050"/>
                  </a:solidFill>
                </a:endParaRPr>
              </a:p>
            </p:txBody>
          </p:sp>
          <p:grpSp>
            <p:nvGrpSpPr>
              <p:cNvPr id="14" name="Group 4"/>
              <p:cNvGrpSpPr>
                <a:grpSpLocks/>
              </p:cNvGrpSpPr>
              <p:nvPr/>
            </p:nvGrpSpPr>
            <p:grpSpPr bwMode="auto">
              <a:xfrm>
                <a:off x="9890692" y="1712108"/>
                <a:ext cx="629033" cy="664924"/>
                <a:chOff x="3730" y="2047"/>
                <a:chExt cx="222" cy="226"/>
              </a:xfrm>
              <a:grpFill/>
            </p:grpSpPr>
            <p:sp>
              <p:nvSpPr>
                <p:cNvPr id="15" name="AutoShape 3"/>
                <p:cNvSpPr>
                  <a:spLocks noChangeAspect="1" noChangeArrowheads="1" noTextEdit="1"/>
                </p:cNvSpPr>
                <p:nvPr/>
              </p:nvSpPr>
              <p:spPr bwMode="auto">
                <a:xfrm>
                  <a:off x="3730" y="2047"/>
                  <a:ext cx="220" cy="2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5"/>
                  <a:endParaRPr lang="en-US" baseline="-25000" dirty="0">
                    <a:solidFill>
                      <a:srgbClr val="505050"/>
                    </a:solidFill>
                  </a:endParaRPr>
                </a:p>
              </p:txBody>
            </p:sp>
            <p:sp>
              <p:nvSpPr>
                <p:cNvPr id="16" name="Oval 5"/>
                <p:cNvSpPr>
                  <a:spLocks noChangeArrowheads="1"/>
                </p:cNvSpPr>
                <p:nvPr/>
              </p:nvSpPr>
              <p:spPr bwMode="auto">
                <a:xfrm>
                  <a:off x="3798" y="2049"/>
                  <a:ext cx="88" cy="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5"/>
                  <a:endParaRPr lang="en-US" baseline="-25000" dirty="0">
                    <a:solidFill>
                      <a:srgbClr val="505050"/>
                    </a:solidFill>
                  </a:endParaRPr>
                </a:p>
              </p:txBody>
            </p:sp>
            <p:sp>
              <p:nvSpPr>
                <p:cNvPr id="17" name="Freeform 6"/>
                <p:cNvSpPr>
                  <a:spLocks noEditPoints="1"/>
                </p:cNvSpPr>
                <p:nvPr/>
              </p:nvSpPr>
              <p:spPr bwMode="auto">
                <a:xfrm>
                  <a:off x="3835" y="2181"/>
                  <a:ext cx="58" cy="41"/>
                </a:xfrm>
                <a:custGeom>
                  <a:avLst/>
                  <a:gdLst>
                    <a:gd name="T0" fmla="*/ 12 w 24"/>
                    <a:gd name="T1" fmla="*/ 0 h 17"/>
                    <a:gd name="T2" fmla="*/ 0 w 24"/>
                    <a:gd name="T3" fmla="*/ 12 h 17"/>
                    <a:gd name="T4" fmla="*/ 0 w 24"/>
                    <a:gd name="T5" fmla="*/ 15 h 17"/>
                    <a:gd name="T6" fmla="*/ 7 w 24"/>
                    <a:gd name="T7" fmla="*/ 15 h 17"/>
                    <a:gd name="T8" fmla="*/ 12 w 24"/>
                    <a:gd name="T9" fmla="*/ 17 h 17"/>
                    <a:gd name="T10" fmla="*/ 17 w 24"/>
                    <a:gd name="T11" fmla="*/ 15 h 17"/>
                    <a:gd name="T12" fmla="*/ 21 w 24"/>
                    <a:gd name="T13" fmla="*/ 15 h 17"/>
                    <a:gd name="T14" fmla="*/ 21 w 24"/>
                    <a:gd name="T15" fmla="*/ 14 h 17"/>
                    <a:gd name="T16" fmla="*/ 24 w 24"/>
                    <a:gd name="T17" fmla="*/ 14 h 17"/>
                    <a:gd name="T18" fmla="*/ 24 w 24"/>
                    <a:gd name="T19" fmla="*/ 12 h 17"/>
                    <a:gd name="T20" fmla="*/ 12 w 24"/>
                    <a:gd name="T21" fmla="*/ 0 h 17"/>
                    <a:gd name="T22" fmla="*/ 5 w 24"/>
                    <a:gd name="T23" fmla="*/ 12 h 17"/>
                    <a:gd name="T24" fmla="*/ 3 w 24"/>
                    <a:gd name="T25" fmla="*/ 12 h 17"/>
                    <a:gd name="T26" fmla="*/ 2 w 24"/>
                    <a:gd name="T27" fmla="*/ 12 h 17"/>
                    <a:gd name="T28" fmla="*/ 3 w 24"/>
                    <a:gd name="T29" fmla="*/ 11 h 17"/>
                    <a:gd name="T30" fmla="*/ 5 w 24"/>
                    <a:gd name="T31" fmla="*/ 11 h 17"/>
                    <a:gd name="T32" fmla="*/ 5 w 24"/>
                    <a:gd name="T33" fmla="*/ 12 h 17"/>
                    <a:gd name="T34" fmla="*/ 5 w 24"/>
                    <a:gd name="T35" fmla="*/ 12 h 17"/>
                    <a:gd name="T36" fmla="*/ 7 w 24"/>
                    <a:gd name="T37" fmla="*/ 9 h 17"/>
                    <a:gd name="T38" fmla="*/ 6 w 24"/>
                    <a:gd name="T39" fmla="*/ 9 h 17"/>
                    <a:gd name="T40" fmla="*/ 6 w 24"/>
                    <a:gd name="T41" fmla="*/ 9 h 17"/>
                    <a:gd name="T42" fmla="*/ 4 w 24"/>
                    <a:gd name="T43" fmla="*/ 8 h 17"/>
                    <a:gd name="T44" fmla="*/ 4 w 24"/>
                    <a:gd name="T45" fmla="*/ 7 h 17"/>
                    <a:gd name="T46" fmla="*/ 5 w 24"/>
                    <a:gd name="T47" fmla="*/ 7 h 17"/>
                    <a:gd name="T48" fmla="*/ 6 w 24"/>
                    <a:gd name="T49" fmla="*/ 8 h 17"/>
                    <a:gd name="T50" fmla="*/ 7 w 24"/>
                    <a:gd name="T51" fmla="*/ 9 h 17"/>
                    <a:gd name="T52" fmla="*/ 12 w 24"/>
                    <a:gd name="T53" fmla="*/ 4 h 17"/>
                    <a:gd name="T54" fmla="*/ 12 w 24"/>
                    <a:gd name="T55" fmla="*/ 3 h 17"/>
                    <a:gd name="T56" fmla="*/ 13 w 24"/>
                    <a:gd name="T57" fmla="*/ 4 h 17"/>
                    <a:gd name="T58" fmla="*/ 13 w 24"/>
                    <a:gd name="T59" fmla="*/ 5 h 17"/>
                    <a:gd name="T60" fmla="*/ 12 w 24"/>
                    <a:gd name="T61" fmla="*/ 6 h 17"/>
                    <a:gd name="T62" fmla="*/ 12 w 24"/>
                    <a:gd name="T63" fmla="*/ 5 h 17"/>
                    <a:gd name="T64" fmla="*/ 12 w 24"/>
                    <a:gd name="T65" fmla="*/ 4 h 17"/>
                    <a:gd name="T66" fmla="*/ 13 w 24"/>
                    <a:gd name="T67" fmla="*/ 14 h 17"/>
                    <a:gd name="T68" fmla="*/ 10 w 24"/>
                    <a:gd name="T69" fmla="*/ 13 h 17"/>
                    <a:gd name="T70" fmla="*/ 7 w 24"/>
                    <a:gd name="T71" fmla="*/ 4 h 17"/>
                    <a:gd name="T72" fmla="*/ 14 w 24"/>
                    <a:gd name="T73" fmla="*/ 11 h 17"/>
                    <a:gd name="T74" fmla="*/ 13 w 24"/>
                    <a:gd name="T75" fmla="*/ 14 h 17"/>
                    <a:gd name="T76" fmla="*/ 17 w 24"/>
                    <a:gd name="T77" fmla="*/ 5 h 17"/>
                    <a:gd name="T78" fmla="*/ 16 w 24"/>
                    <a:gd name="T79" fmla="*/ 6 h 17"/>
                    <a:gd name="T80" fmla="*/ 15 w 24"/>
                    <a:gd name="T81" fmla="*/ 7 h 17"/>
                    <a:gd name="T82" fmla="*/ 15 w 24"/>
                    <a:gd name="T83" fmla="*/ 7 h 17"/>
                    <a:gd name="T84" fmla="*/ 15 w 24"/>
                    <a:gd name="T85" fmla="*/ 6 h 17"/>
                    <a:gd name="T86" fmla="*/ 16 w 24"/>
                    <a:gd name="T87" fmla="*/ 4 h 17"/>
                    <a:gd name="T88" fmla="*/ 17 w 24"/>
                    <a:gd name="T89" fmla="*/ 4 h 17"/>
                    <a:gd name="T90" fmla="*/ 17 w 24"/>
                    <a:gd name="T91" fmla="*/ 5 h 17"/>
                    <a:gd name="T92" fmla="*/ 18 w 24"/>
                    <a:gd name="T93" fmla="*/ 9 h 17"/>
                    <a:gd name="T94" fmla="*/ 17 w 24"/>
                    <a:gd name="T95" fmla="*/ 9 h 17"/>
                    <a:gd name="T96" fmla="*/ 18 w 24"/>
                    <a:gd name="T97" fmla="*/ 8 h 17"/>
                    <a:gd name="T98" fmla="*/ 19 w 24"/>
                    <a:gd name="T99" fmla="*/ 7 h 17"/>
                    <a:gd name="T100" fmla="*/ 20 w 24"/>
                    <a:gd name="T101" fmla="*/ 7 h 17"/>
                    <a:gd name="T102" fmla="*/ 20 w 24"/>
                    <a:gd name="T103" fmla="*/ 8 h 17"/>
                    <a:gd name="T104" fmla="*/ 18 w 24"/>
                    <a:gd name="T105" fmla="*/ 9 h 17"/>
                    <a:gd name="T106" fmla="*/ 18 w 24"/>
                    <a:gd name="T107" fmla="*/ 9 h 17"/>
                    <a:gd name="T108" fmla="*/ 22 w 24"/>
                    <a:gd name="T109" fmla="*/ 12 h 17"/>
                    <a:gd name="T110" fmla="*/ 21 w 24"/>
                    <a:gd name="T111" fmla="*/ 12 h 17"/>
                    <a:gd name="T112" fmla="*/ 19 w 24"/>
                    <a:gd name="T113" fmla="*/ 12 h 17"/>
                    <a:gd name="T114" fmla="*/ 19 w 24"/>
                    <a:gd name="T115" fmla="*/ 12 h 17"/>
                    <a:gd name="T116" fmla="*/ 19 w 24"/>
                    <a:gd name="T117" fmla="*/ 11 h 17"/>
                    <a:gd name="T118" fmla="*/ 21 w 24"/>
                    <a:gd name="T119" fmla="*/ 11 h 17"/>
                    <a:gd name="T120" fmla="*/ 22 w 24"/>
                    <a:gd name="T121"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 h="17">
                      <a:moveTo>
                        <a:pt x="12" y="0"/>
                      </a:moveTo>
                      <a:cubicBezTo>
                        <a:pt x="6" y="0"/>
                        <a:pt x="0" y="6"/>
                        <a:pt x="0" y="12"/>
                      </a:cubicBezTo>
                      <a:cubicBezTo>
                        <a:pt x="0" y="13"/>
                        <a:pt x="0" y="14"/>
                        <a:pt x="0" y="15"/>
                      </a:cubicBezTo>
                      <a:cubicBezTo>
                        <a:pt x="0" y="15"/>
                        <a:pt x="0" y="15"/>
                        <a:pt x="7" y="15"/>
                      </a:cubicBezTo>
                      <a:cubicBezTo>
                        <a:pt x="8" y="16"/>
                        <a:pt x="10" y="17"/>
                        <a:pt x="12" y="17"/>
                      </a:cubicBezTo>
                      <a:cubicBezTo>
                        <a:pt x="14" y="17"/>
                        <a:pt x="16" y="16"/>
                        <a:pt x="17" y="15"/>
                      </a:cubicBezTo>
                      <a:cubicBezTo>
                        <a:pt x="17" y="15"/>
                        <a:pt x="17" y="15"/>
                        <a:pt x="21" y="15"/>
                      </a:cubicBezTo>
                      <a:cubicBezTo>
                        <a:pt x="21" y="14"/>
                        <a:pt x="21" y="14"/>
                        <a:pt x="21" y="14"/>
                      </a:cubicBezTo>
                      <a:cubicBezTo>
                        <a:pt x="22" y="14"/>
                        <a:pt x="23" y="14"/>
                        <a:pt x="24" y="14"/>
                      </a:cubicBezTo>
                      <a:cubicBezTo>
                        <a:pt x="24" y="14"/>
                        <a:pt x="24" y="13"/>
                        <a:pt x="24" y="12"/>
                      </a:cubicBezTo>
                      <a:cubicBezTo>
                        <a:pt x="24" y="6"/>
                        <a:pt x="19" y="0"/>
                        <a:pt x="12" y="0"/>
                      </a:cubicBezTo>
                      <a:close/>
                      <a:moveTo>
                        <a:pt x="5" y="12"/>
                      </a:moveTo>
                      <a:cubicBezTo>
                        <a:pt x="3" y="12"/>
                        <a:pt x="3" y="12"/>
                        <a:pt x="3" y="12"/>
                      </a:cubicBezTo>
                      <a:cubicBezTo>
                        <a:pt x="3" y="12"/>
                        <a:pt x="2" y="12"/>
                        <a:pt x="2" y="12"/>
                      </a:cubicBezTo>
                      <a:cubicBezTo>
                        <a:pt x="2" y="11"/>
                        <a:pt x="3" y="11"/>
                        <a:pt x="3" y="11"/>
                      </a:cubicBezTo>
                      <a:cubicBezTo>
                        <a:pt x="5" y="11"/>
                        <a:pt x="5" y="11"/>
                        <a:pt x="5" y="11"/>
                      </a:cubicBezTo>
                      <a:cubicBezTo>
                        <a:pt x="5" y="11"/>
                        <a:pt x="5" y="11"/>
                        <a:pt x="5" y="12"/>
                      </a:cubicBezTo>
                      <a:cubicBezTo>
                        <a:pt x="5" y="12"/>
                        <a:pt x="5" y="12"/>
                        <a:pt x="5" y="12"/>
                      </a:cubicBezTo>
                      <a:close/>
                      <a:moveTo>
                        <a:pt x="7" y="9"/>
                      </a:moveTo>
                      <a:cubicBezTo>
                        <a:pt x="7" y="9"/>
                        <a:pt x="6" y="9"/>
                        <a:pt x="6" y="9"/>
                      </a:cubicBezTo>
                      <a:cubicBezTo>
                        <a:pt x="6" y="9"/>
                        <a:pt x="6" y="9"/>
                        <a:pt x="6" y="9"/>
                      </a:cubicBezTo>
                      <a:cubicBezTo>
                        <a:pt x="4" y="8"/>
                        <a:pt x="4" y="8"/>
                        <a:pt x="4" y="8"/>
                      </a:cubicBezTo>
                      <a:cubicBezTo>
                        <a:pt x="4" y="8"/>
                        <a:pt x="4" y="8"/>
                        <a:pt x="4" y="7"/>
                      </a:cubicBezTo>
                      <a:cubicBezTo>
                        <a:pt x="4" y="7"/>
                        <a:pt x="5" y="7"/>
                        <a:pt x="5" y="7"/>
                      </a:cubicBezTo>
                      <a:cubicBezTo>
                        <a:pt x="6" y="8"/>
                        <a:pt x="6" y="8"/>
                        <a:pt x="6" y="8"/>
                      </a:cubicBezTo>
                      <a:cubicBezTo>
                        <a:pt x="7" y="8"/>
                        <a:pt x="7" y="9"/>
                        <a:pt x="7" y="9"/>
                      </a:cubicBezTo>
                      <a:close/>
                      <a:moveTo>
                        <a:pt x="12" y="4"/>
                      </a:moveTo>
                      <a:cubicBezTo>
                        <a:pt x="12" y="3"/>
                        <a:pt x="12" y="3"/>
                        <a:pt x="12" y="3"/>
                      </a:cubicBezTo>
                      <a:cubicBezTo>
                        <a:pt x="12" y="3"/>
                        <a:pt x="13" y="3"/>
                        <a:pt x="13" y="4"/>
                      </a:cubicBezTo>
                      <a:cubicBezTo>
                        <a:pt x="13" y="5"/>
                        <a:pt x="13" y="5"/>
                        <a:pt x="13" y="5"/>
                      </a:cubicBezTo>
                      <a:cubicBezTo>
                        <a:pt x="13" y="6"/>
                        <a:pt x="12" y="6"/>
                        <a:pt x="12" y="6"/>
                      </a:cubicBezTo>
                      <a:cubicBezTo>
                        <a:pt x="12" y="6"/>
                        <a:pt x="12" y="6"/>
                        <a:pt x="12" y="5"/>
                      </a:cubicBezTo>
                      <a:cubicBezTo>
                        <a:pt x="12" y="4"/>
                        <a:pt x="12" y="4"/>
                        <a:pt x="12" y="4"/>
                      </a:cubicBezTo>
                      <a:close/>
                      <a:moveTo>
                        <a:pt x="13" y="14"/>
                      </a:moveTo>
                      <a:cubicBezTo>
                        <a:pt x="12" y="15"/>
                        <a:pt x="11" y="14"/>
                        <a:pt x="10" y="13"/>
                      </a:cubicBezTo>
                      <a:cubicBezTo>
                        <a:pt x="9" y="12"/>
                        <a:pt x="7" y="4"/>
                        <a:pt x="7" y="4"/>
                      </a:cubicBezTo>
                      <a:cubicBezTo>
                        <a:pt x="7" y="4"/>
                        <a:pt x="13" y="10"/>
                        <a:pt x="14" y="11"/>
                      </a:cubicBezTo>
                      <a:cubicBezTo>
                        <a:pt x="14" y="12"/>
                        <a:pt x="14" y="14"/>
                        <a:pt x="13" y="14"/>
                      </a:cubicBezTo>
                      <a:close/>
                      <a:moveTo>
                        <a:pt x="17" y="5"/>
                      </a:moveTo>
                      <a:cubicBezTo>
                        <a:pt x="16" y="6"/>
                        <a:pt x="16" y="6"/>
                        <a:pt x="16" y="6"/>
                      </a:cubicBezTo>
                      <a:cubicBezTo>
                        <a:pt x="16" y="7"/>
                        <a:pt x="16" y="7"/>
                        <a:pt x="15" y="7"/>
                      </a:cubicBezTo>
                      <a:cubicBezTo>
                        <a:pt x="15" y="7"/>
                        <a:pt x="15" y="7"/>
                        <a:pt x="15" y="7"/>
                      </a:cubicBezTo>
                      <a:cubicBezTo>
                        <a:pt x="15" y="6"/>
                        <a:pt x="15" y="6"/>
                        <a:pt x="15" y="6"/>
                      </a:cubicBezTo>
                      <a:cubicBezTo>
                        <a:pt x="16" y="4"/>
                        <a:pt x="16" y="4"/>
                        <a:pt x="16" y="4"/>
                      </a:cubicBezTo>
                      <a:cubicBezTo>
                        <a:pt x="16" y="4"/>
                        <a:pt x="16" y="4"/>
                        <a:pt x="17" y="4"/>
                      </a:cubicBezTo>
                      <a:cubicBezTo>
                        <a:pt x="17" y="4"/>
                        <a:pt x="17" y="5"/>
                        <a:pt x="17" y="5"/>
                      </a:cubicBezTo>
                      <a:close/>
                      <a:moveTo>
                        <a:pt x="18" y="9"/>
                      </a:moveTo>
                      <a:cubicBezTo>
                        <a:pt x="18" y="9"/>
                        <a:pt x="18" y="9"/>
                        <a:pt x="17" y="9"/>
                      </a:cubicBezTo>
                      <a:cubicBezTo>
                        <a:pt x="17" y="8"/>
                        <a:pt x="17" y="8"/>
                        <a:pt x="18" y="8"/>
                      </a:cubicBezTo>
                      <a:cubicBezTo>
                        <a:pt x="19" y="7"/>
                        <a:pt x="19" y="7"/>
                        <a:pt x="19" y="7"/>
                      </a:cubicBezTo>
                      <a:cubicBezTo>
                        <a:pt x="19" y="7"/>
                        <a:pt x="20" y="7"/>
                        <a:pt x="20" y="7"/>
                      </a:cubicBezTo>
                      <a:cubicBezTo>
                        <a:pt x="20" y="7"/>
                        <a:pt x="20" y="8"/>
                        <a:pt x="20" y="8"/>
                      </a:cubicBezTo>
                      <a:cubicBezTo>
                        <a:pt x="18" y="9"/>
                        <a:pt x="18" y="9"/>
                        <a:pt x="18" y="9"/>
                      </a:cubicBezTo>
                      <a:cubicBezTo>
                        <a:pt x="18" y="9"/>
                        <a:pt x="18" y="9"/>
                        <a:pt x="18" y="9"/>
                      </a:cubicBezTo>
                      <a:close/>
                      <a:moveTo>
                        <a:pt x="22" y="12"/>
                      </a:moveTo>
                      <a:cubicBezTo>
                        <a:pt x="22" y="12"/>
                        <a:pt x="21" y="12"/>
                        <a:pt x="21" y="12"/>
                      </a:cubicBezTo>
                      <a:cubicBezTo>
                        <a:pt x="19" y="12"/>
                        <a:pt x="19" y="12"/>
                        <a:pt x="19" y="12"/>
                      </a:cubicBezTo>
                      <a:cubicBezTo>
                        <a:pt x="19" y="12"/>
                        <a:pt x="19" y="12"/>
                        <a:pt x="19" y="12"/>
                      </a:cubicBezTo>
                      <a:cubicBezTo>
                        <a:pt x="19" y="11"/>
                        <a:pt x="19" y="11"/>
                        <a:pt x="19" y="11"/>
                      </a:cubicBezTo>
                      <a:cubicBezTo>
                        <a:pt x="21" y="11"/>
                        <a:pt x="21" y="11"/>
                        <a:pt x="21" y="11"/>
                      </a:cubicBezTo>
                      <a:cubicBezTo>
                        <a:pt x="21" y="11"/>
                        <a:pt x="22" y="11"/>
                        <a:pt x="2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5"/>
                  <a:endParaRPr lang="en-US" baseline="-25000" dirty="0">
                    <a:solidFill>
                      <a:srgbClr val="505050"/>
                    </a:solidFill>
                  </a:endParaRPr>
                </a:p>
              </p:txBody>
            </p:sp>
            <p:sp>
              <p:nvSpPr>
                <p:cNvPr id="18" name="Freeform 7"/>
                <p:cNvSpPr>
                  <a:spLocks/>
                </p:cNvSpPr>
                <p:nvPr/>
              </p:nvSpPr>
              <p:spPr bwMode="auto">
                <a:xfrm>
                  <a:off x="3730" y="2149"/>
                  <a:ext cx="222" cy="122"/>
                </a:xfrm>
                <a:custGeom>
                  <a:avLst/>
                  <a:gdLst>
                    <a:gd name="T0" fmla="*/ 76 w 91"/>
                    <a:gd name="T1" fmla="*/ 50 h 50"/>
                    <a:gd name="T2" fmla="*/ 91 w 91"/>
                    <a:gd name="T3" fmla="*/ 50 h 50"/>
                    <a:gd name="T4" fmla="*/ 81 w 91"/>
                    <a:gd name="T5" fmla="*/ 16 h 50"/>
                    <a:gd name="T6" fmla="*/ 60 w 91"/>
                    <a:gd name="T7" fmla="*/ 0 h 50"/>
                    <a:gd name="T8" fmla="*/ 32 w 91"/>
                    <a:gd name="T9" fmla="*/ 0 h 50"/>
                    <a:gd name="T10" fmla="*/ 10 w 91"/>
                    <a:gd name="T11" fmla="*/ 16 h 50"/>
                    <a:gd name="T12" fmla="*/ 0 w 91"/>
                    <a:gd name="T13" fmla="*/ 50 h 50"/>
                    <a:gd name="T14" fmla="*/ 15 w 91"/>
                    <a:gd name="T15" fmla="*/ 50 h 50"/>
                    <a:gd name="T16" fmla="*/ 22 w 91"/>
                    <a:gd name="T17" fmla="*/ 27 h 50"/>
                    <a:gd name="T18" fmla="*/ 27 w 91"/>
                    <a:gd name="T19" fmla="*/ 27 h 50"/>
                    <a:gd name="T20" fmla="*/ 20 w 91"/>
                    <a:gd name="T21" fmla="*/ 50 h 50"/>
                    <a:gd name="T22" fmla="*/ 72 w 91"/>
                    <a:gd name="T23" fmla="*/ 50 h 50"/>
                    <a:gd name="T24" fmla="*/ 68 w 91"/>
                    <a:gd name="T25" fmla="*/ 36 h 50"/>
                    <a:gd name="T26" fmla="*/ 56 w 91"/>
                    <a:gd name="T27" fmla="*/ 41 h 50"/>
                    <a:gd name="T28" fmla="*/ 40 w 91"/>
                    <a:gd name="T29" fmla="*/ 25 h 50"/>
                    <a:gd name="T30" fmla="*/ 56 w 91"/>
                    <a:gd name="T31" fmla="*/ 9 h 50"/>
                    <a:gd name="T32" fmla="*/ 72 w 91"/>
                    <a:gd name="T33" fmla="*/ 25 h 50"/>
                    <a:gd name="T34" fmla="*/ 71 w 91"/>
                    <a:gd name="T35" fmla="*/ 31 h 50"/>
                    <a:gd name="T36" fmla="*/ 76 w 91"/>
                    <a:gd name="T3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50">
                      <a:moveTo>
                        <a:pt x="76" y="50"/>
                      </a:moveTo>
                      <a:cubicBezTo>
                        <a:pt x="91" y="50"/>
                        <a:pt x="91" y="50"/>
                        <a:pt x="91" y="50"/>
                      </a:cubicBezTo>
                      <a:cubicBezTo>
                        <a:pt x="81" y="16"/>
                        <a:pt x="81" y="16"/>
                        <a:pt x="81" y="16"/>
                      </a:cubicBezTo>
                      <a:cubicBezTo>
                        <a:pt x="80" y="10"/>
                        <a:pt x="73" y="0"/>
                        <a:pt x="60" y="0"/>
                      </a:cubicBezTo>
                      <a:cubicBezTo>
                        <a:pt x="32" y="0"/>
                        <a:pt x="32" y="0"/>
                        <a:pt x="32" y="0"/>
                      </a:cubicBezTo>
                      <a:cubicBezTo>
                        <a:pt x="19" y="0"/>
                        <a:pt x="12" y="10"/>
                        <a:pt x="10" y="16"/>
                      </a:cubicBezTo>
                      <a:cubicBezTo>
                        <a:pt x="0" y="50"/>
                        <a:pt x="0" y="50"/>
                        <a:pt x="0" y="50"/>
                      </a:cubicBezTo>
                      <a:cubicBezTo>
                        <a:pt x="15" y="50"/>
                        <a:pt x="15" y="50"/>
                        <a:pt x="15" y="50"/>
                      </a:cubicBezTo>
                      <a:cubicBezTo>
                        <a:pt x="22" y="27"/>
                        <a:pt x="22" y="27"/>
                        <a:pt x="22" y="27"/>
                      </a:cubicBezTo>
                      <a:cubicBezTo>
                        <a:pt x="27" y="27"/>
                        <a:pt x="27" y="27"/>
                        <a:pt x="27" y="27"/>
                      </a:cubicBezTo>
                      <a:cubicBezTo>
                        <a:pt x="20" y="50"/>
                        <a:pt x="20" y="50"/>
                        <a:pt x="20" y="50"/>
                      </a:cubicBezTo>
                      <a:cubicBezTo>
                        <a:pt x="72" y="50"/>
                        <a:pt x="72" y="50"/>
                        <a:pt x="72" y="50"/>
                      </a:cubicBezTo>
                      <a:cubicBezTo>
                        <a:pt x="70" y="44"/>
                        <a:pt x="69" y="39"/>
                        <a:pt x="68" y="36"/>
                      </a:cubicBezTo>
                      <a:cubicBezTo>
                        <a:pt x="65" y="39"/>
                        <a:pt x="61" y="41"/>
                        <a:pt x="56" y="41"/>
                      </a:cubicBezTo>
                      <a:cubicBezTo>
                        <a:pt x="47" y="41"/>
                        <a:pt x="40" y="34"/>
                        <a:pt x="40" y="25"/>
                      </a:cubicBezTo>
                      <a:cubicBezTo>
                        <a:pt x="40" y="17"/>
                        <a:pt x="47" y="9"/>
                        <a:pt x="56" y="9"/>
                      </a:cubicBezTo>
                      <a:cubicBezTo>
                        <a:pt x="65" y="9"/>
                        <a:pt x="72" y="17"/>
                        <a:pt x="72" y="25"/>
                      </a:cubicBezTo>
                      <a:cubicBezTo>
                        <a:pt x="72" y="27"/>
                        <a:pt x="72" y="29"/>
                        <a:pt x="71" y="31"/>
                      </a:cubicBezTo>
                      <a:cubicBezTo>
                        <a:pt x="76" y="50"/>
                        <a:pt x="76" y="50"/>
                        <a:pt x="76"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5"/>
                  <a:endParaRPr lang="en-US" baseline="-25000" dirty="0">
                    <a:solidFill>
                      <a:srgbClr val="505050"/>
                    </a:solidFill>
                  </a:endParaRPr>
                </a:p>
              </p:txBody>
            </p:sp>
          </p:grpSp>
        </p:grpSp>
        <p:sp>
          <p:nvSpPr>
            <p:cNvPr id="7" name="TextBox 6"/>
            <p:cNvSpPr txBox="1"/>
            <p:nvPr/>
          </p:nvSpPr>
          <p:spPr>
            <a:xfrm>
              <a:off x="9520328" y="2437059"/>
              <a:ext cx="2135353" cy="332399"/>
            </a:xfrm>
            <a:prstGeom prst="rect">
              <a:avLst/>
            </a:prstGeom>
            <a:noFill/>
          </p:spPr>
          <p:txBody>
            <a:bodyPr wrap="square" lIns="0" tIns="0" rIns="0" bIns="0" rtlCol="0">
              <a:spAutoFit/>
            </a:bodyPr>
            <a:lstStyle/>
            <a:p>
              <a:pPr algn="ctr" defTabSz="914192">
                <a:lnSpc>
                  <a:spcPct val="90000"/>
                </a:lnSpc>
                <a:spcAft>
                  <a:spcPts val="588"/>
                </a:spcAft>
              </a:pPr>
              <a:r>
                <a:rPr lang="en-US" sz="2400" spc="-100" dirty="0">
                  <a:ln w="3175">
                    <a:noFill/>
                  </a:ln>
                  <a:solidFill>
                    <a:srgbClr val="EDC30D"/>
                  </a:solidFill>
                  <a:cs typeface="Segoe UI Semibold" panose="020B0702040204020203" pitchFamily="34" charset="0"/>
                </a:rPr>
                <a:t>Everyone</a:t>
              </a:r>
            </a:p>
          </p:txBody>
        </p:sp>
        <p:grpSp>
          <p:nvGrpSpPr>
            <p:cNvPr id="8" name="Group 7"/>
            <p:cNvGrpSpPr/>
            <p:nvPr/>
          </p:nvGrpSpPr>
          <p:grpSpPr>
            <a:xfrm>
              <a:off x="5096777" y="1484639"/>
              <a:ext cx="3749042" cy="824724"/>
              <a:chOff x="5040505" y="1286370"/>
              <a:chExt cx="2479205" cy="847621"/>
            </a:xfrm>
            <a:solidFill>
              <a:srgbClr val="EDC30D"/>
            </a:solidFill>
          </p:grpSpPr>
          <p:sp>
            <p:nvSpPr>
              <p:cNvPr id="9" name="Title 1"/>
              <p:cNvSpPr txBox="1">
                <a:spLocks/>
              </p:cNvSpPr>
              <p:nvPr/>
            </p:nvSpPr>
            <p:spPr>
              <a:xfrm>
                <a:off x="5040505" y="1286370"/>
                <a:ext cx="1511710" cy="845808"/>
              </a:xfrm>
              <a:prstGeom prst="rect">
                <a:avLst/>
              </a:prstGeom>
              <a:solidFill>
                <a:srgbClr val="EDC30D"/>
              </a:solidFill>
            </p:spPr>
            <p:txBody>
              <a:bodyPr vert="horz" wrap="square" lIns="143407" tIns="89630" rIns="143407" bIns="89630"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spcBef>
                    <a:spcPct val="20000"/>
                  </a:spcBef>
                  <a:buSzPct val="90000"/>
                </a:pPr>
                <a:r>
                  <a:rPr lang="en-US" sz="2400" dirty="0">
                    <a:solidFill>
                      <a:schemeClr val="tx1"/>
                    </a:solidFill>
                    <a:latin typeface="Segoe UI Semibold" panose="020B0702040204020203" pitchFamily="34" charset="0"/>
                    <a:cs typeface="Segoe UI Semibold" panose="020B0702040204020203" pitchFamily="34" charset="0"/>
                  </a:rPr>
                  <a:t>3rd wave</a:t>
                </a:r>
                <a:br>
                  <a:rPr sz="2400" dirty="0">
                    <a:solidFill>
                      <a:schemeClr val="tx1"/>
                    </a:solidFill>
                    <a:latin typeface="Segoe UI Semibold" panose="020B0702040204020203" pitchFamily="34" charset="0"/>
                    <a:cs typeface="Segoe UI Semibold" panose="020B0702040204020203" pitchFamily="34" charset="0"/>
                  </a:rPr>
                </a:br>
                <a:r>
                  <a:rPr lang="en-US" sz="2400" spc="0" dirty="0">
                    <a:solidFill>
                      <a:schemeClr val="tx1"/>
                    </a:solidFill>
                    <a:latin typeface="+mn-lt"/>
                    <a:cs typeface="+mn-cs"/>
                  </a:rPr>
                  <a:t>End user BI</a:t>
                </a:r>
              </a:p>
            </p:txBody>
          </p:sp>
          <p:cxnSp>
            <p:nvCxnSpPr>
              <p:cNvPr id="10" name="Straight Connector 9"/>
              <p:cNvCxnSpPr/>
              <p:nvPr/>
            </p:nvCxnSpPr>
            <p:spPr>
              <a:xfrm flipV="1">
                <a:off x="5040505" y="2132178"/>
                <a:ext cx="2479205" cy="1813"/>
              </a:xfrm>
              <a:prstGeom prst="line">
                <a:avLst/>
              </a:prstGeom>
              <a:grpFill/>
              <a:ln w="3175">
                <a:solidFill>
                  <a:srgbClr val="EDC30D"/>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1" name="Group 20"/>
          <p:cNvGrpSpPr/>
          <p:nvPr/>
        </p:nvGrpSpPr>
        <p:grpSpPr>
          <a:xfrm>
            <a:off x="0" y="2965567"/>
            <a:ext cx="12192000" cy="4214163"/>
            <a:chOff x="0" y="2965567"/>
            <a:chExt cx="12192000" cy="4214163"/>
          </a:xfrm>
        </p:grpSpPr>
        <p:sp>
          <p:nvSpPr>
            <p:cNvPr id="22" name="Flowchart: Document 3"/>
            <p:cNvSpPr/>
            <p:nvPr/>
          </p:nvSpPr>
          <p:spPr bwMode="auto">
            <a:xfrm flipH="1" flipV="1">
              <a:off x="0" y="2965567"/>
              <a:ext cx="12192000" cy="4214163"/>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1667 h 22237"/>
                <a:gd name="connsiteX1" fmla="*/ 21600 w 21600"/>
                <a:gd name="connsiteY1" fmla="*/ 1667 h 22237"/>
                <a:gd name="connsiteX2" fmla="*/ 21578 w 21600"/>
                <a:gd name="connsiteY2" fmla="*/ 1666 h 22237"/>
                <a:gd name="connsiteX3" fmla="*/ 0 w 21600"/>
                <a:gd name="connsiteY3" fmla="*/ 21839 h 22237"/>
                <a:gd name="connsiteX4" fmla="*/ 0 w 21600"/>
                <a:gd name="connsiteY4" fmla="*/ 1667 h 22237"/>
                <a:gd name="connsiteX0" fmla="*/ 0 w 21600"/>
                <a:gd name="connsiteY0" fmla="*/ 1708 h 22278"/>
                <a:gd name="connsiteX1" fmla="*/ 21600 w 21600"/>
                <a:gd name="connsiteY1" fmla="*/ 1708 h 22278"/>
                <a:gd name="connsiteX2" fmla="*/ 21578 w 21600"/>
                <a:gd name="connsiteY2" fmla="*/ 1661 h 22278"/>
                <a:gd name="connsiteX3" fmla="*/ 0 w 21600"/>
                <a:gd name="connsiteY3" fmla="*/ 21880 h 22278"/>
                <a:gd name="connsiteX4" fmla="*/ 0 w 21600"/>
                <a:gd name="connsiteY4" fmla="*/ 1708 h 22278"/>
                <a:gd name="connsiteX0" fmla="*/ 0 w 21600"/>
                <a:gd name="connsiteY0" fmla="*/ 1668 h 22238"/>
                <a:gd name="connsiteX1" fmla="*/ 21600 w 21600"/>
                <a:gd name="connsiteY1" fmla="*/ 1668 h 22238"/>
                <a:gd name="connsiteX2" fmla="*/ 21578 w 21600"/>
                <a:gd name="connsiteY2" fmla="*/ 1667 h 22238"/>
                <a:gd name="connsiteX3" fmla="*/ 0 w 21600"/>
                <a:gd name="connsiteY3" fmla="*/ 21840 h 22238"/>
                <a:gd name="connsiteX4" fmla="*/ 0 w 21600"/>
                <a:gd name="connsiteY4" fmla="*/ 1668 h 22238"/>
                <a:gd name="connsiteX0" fmla="*/ 0 w 21600"/>
                <a:gd name="connsiteY0" fmla="*/ 1668 h 22238"/>
                <a:gd name="connsiteX1" fmla="*/ 21600 w 21600"/>
                <a:gd name="connsiteY1" fmla="*/ 1668 h 22238"/>
                <a:gd name="connsiteX2" fmla="*/ 21588 w 21600"/>
                <a:gd name="connsiteY2" fmla="*/ 1667 h 22238"/>
                <a:gd name="connsiteX3" fmla="*/ 0 w 21600"/>
                <a:gd name="connsiteY3" fmla="*/ 21840 h 22238"/>
                <a:gd name="connsiteX4" fmla="*/ 0 w 21600"/>
                <a:gd name="connsiteY4" fmla="*/ 1668 h 22238"/>
                <a:gd name="connsiteX0" fmla="*/ 0 w 21607"/>
                <a:gd name="connsiteY0" fmla="*/ 1648 h 22219"/>
                <a:gd name="connsiteX1" fmla="*/ 21600 w 21607"/>
                <a:gd name="connsiteY1" fmla="*/ 1648 h 22219"/>
                <a:gd name="connsiteX2" fmla="*/ 21607 w 21607"/>
                <a:gd name="connsiteY2" fmla="*/ 1670 h 22219"/>
                <a:gd name="connsiteX3" fmla="*/ 0 w 21607"/>
                <a:gd name="connsiteY3" fmla="*/ 21820 h 22219"/>
                <a:gd name="connsiteX4" fmla="*/ 0 w 21607"/>
                <a:gd name="connsiteY4" fmla="*/ 1648 h 22219"/>
                <a:gd name="connsiteX0" fmla="*/ 0 w 21600"/>
                <a:gd name="connsiteY0" fmla="*/ 1648 h 22219"/>
                <a:gd name="connsiteX1" fmla="*/ 21600 w 21600"/>
                <a:gd name="connsiteY1" fmla="*/ 1648 h 22219"/>
                <a:gd name="connsiteX2" fmla="*/ 21597 w 21600"/>
                <a:gd name="connsiteY2" fmla="*/ 1670 h 22219"/>
                <a:gd name="connsiteX3" fmla="*/ 0 w 21600"/>
                <a:gd name="connsiteY3" fmla="*/ 21820 h 22219"/>
                <a:gd name="connsiteX4" fmla="*/ 0 w 21600"/>
                <a:gd name="connsiteY4" fmla="*/ 1648 h 2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2219">
                  <a:moveTo>
                    <a:pt x="0" y="1648"/>
                  </a:moveTo>
                  <a:lnTo>
                    <a:pt x="21600" y="1648"/>
                  </a:lnTo>
                  <a:cubicBezTo>
                    <a:pt x="21600" y="7422"/>
                    <a:pt x="21597" y="-4104"/>
                    <a:pt x="21597" y="1670"/>
                  </a:cubicBezTo>
                  <a:cubicBezTo>
                    <a:pt x="10797" y="1670"/>
                    <a:pt x="10800" y="25570"/>
                    <a:pt x="0" y="21820"/>
                  </a:cubicBezTo>
                  <a:lnTo>
                    <a:pt x="0" y="1648"/>
                  </a:lnTo>
                  <a:close/>
                </a:path>
              </a:pathLst>
            </a:cu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22"/>
            <p:cNvGrpSpPr/>
            <p:nvPr/>
          </p:nvGrpSpPr>
          <p:grpSpPr>
            <a:xfrm>
              <a:off x="9372283" y="3134790"/>
              <a:ext cx="2431443" cy="1071961"/>
              <a:chOff x="9372283" y="3156562"/>
              <a:chExt cx="2431443" cy="1071961"/>
            </a:xfrm>
            <a:solidFill>
              <a:srgbClr val="EDC30D"/>
            </a:solidFill>
          </p:grpSpPr>
          <p:sp>
            <p:nvSpPr>
              <p:cNvPr id="27" name="TextBox 15"/>
              <p:cNvSpPr txBox="1"/>
              <p:nvPr/>
            </p:nvSpPr>
            <p:spPr>
              <a:xfrm>
                <a:off x="9372283" y="3896124"/>
                <a:ext cx="2431443" cy="332399"/>
              </a:xfrm>
              <a:prstGeom prst="rect">
                <a:avLst/>
              </a:prstGeom>
              <a:noFill/>
            </p:spPr>
            <p:txBody>
              <a:bodyPr wrap="square" lIns="0" tIns="0" rIns="0" bIns="0" rtlCol="0">
                <a:spAutoFit/>
              </a:bodyPr>
              <a:lstStyle/>
              <a:p>
                <a:pPr algn="ctr" defTabSz="914192">
                  <a:lnSpc>
                    <a:spcPct val="90000"/>
                  </a:lnSpc>
                  <a:spcAft>
                    <a:spcPts val="588"/>
                  </a:spcAft>
                </a:pPr>
                <a:r>
                  <a:rPr lang="en-US" sz="2400" spc="-100" dirty="0">
                    <a:ln w="3175">
                      <a:noFill/>
                    </a:ln>
                    <a:solidFill>
                      <a:srgbClr val="EDC30D"/>
                    </a:solidFill>
                    <a:cs typeface="Segoe UI Semibold" panose="020B0702040204020203" pitchFamily="34" charset="0"/>
                  </a:rPr>
                  <a:t>Analyst to end user</a:t>
                </a:r>
              </a:p>
            </p:txBody>
          </p:sp>
          <p:sp>
            <p:nvSpPr>
              <p:cNvPr id="28" name="Freeform 13"/>
              <p:cNvSpPr>
                <a:spLocks noChangeAspect="1" noEditPoints="1"/>
              </p:cNvSpPr>
              <p:nvPr/>
            </p:nvSpPr>
            <p:spPr bwMode="auto">
              <a:xfrm>
                <a:off x="10640907" y="3160388"/>
                <a:ext cx="657484" cy="667042"/>
              </a:xfrm>
              <a:custGeom>
                <a:avLst/>
                <a:gdLst>
                  <a:gd name="T0" fmla="*/ 147 w 288"/>
                  <a:gd name="T1" fmla="*/ 116 h 293"/>
                  <a:gd name="T2" fmla="*/ 147 w 288"/>
                  <a:gd name="T3" fmla="*/ 116 h 293"/>
                  <a:gd name="T4" fmla="*/ 147 w 288"/>
                  <a:gd name="T5" fmla="*/ 116 h 293"/>
                  <a:gd name="T6" fmla="*/ 203 w 288"/>
                  <a:gd name="T7" fmla="*/ 58 h 293"/>
                  <a:gd name="T8" fmla="*/ 146 w 288"/>
                  <a:gd name="T9" fmla="*/ 1 h 293"/>
                  <a:gd name="T10" fmla="*/ 106 w 288"/>
                  <a:gd name="T11" fmla="*/ 18 h 293"/>
                  <a:gd name="T12" fmla="*/ 90 w 288"/>
                  <a:gd name="T13" fmla="*/ 59 h 293"/>
                  <a:gd name="T14" fmla="*/ 107 w 288"/>
                  <a:gd name="T15" fmla="*/ 99 h 293"/>
                  <a:gd name="T16" fmla="*/ 147 w 288"/>
                  <a:gd name="T17" fmla="*/ 116 h 293"/>
                  <a:gd name="T18" fmla="*/ 240 w 288"/>
                  <a:gd name="T19" fmla="*/ 293 h 293"/>
                  <a:gd name="T20" fmla="*/ 288 w 288"/>
                  <a:gd name="T21" fmla="*/ 292 h 293"/>
                  <a:gd name="T22" fmla="*/ 255 w 288"/>
                  <a:gd name="T23" fmla="*/ 185 h 293"/>
                  <a:gd name="T24" fmla="*/ 189 w 288"/>
                  <a:gd name="T25" fmla="*/ 135 h 293"/>
                  <a:gd name="T26" fmla="*/ 172 w 288"/>
                  <a:gd name="T27" fmla="*/ 135 h 293"/>
                  <a:gd name="T28" fmla="*/ 172 w 288"/>
                  <a:gd name="T29" fmla="*/ 136 h 293"/>
                  <a:gd name="T30" fmla="*/ 173 w 288"/>
                  <a:gd name="T31" fmla="*/ 137 h 293"/>
                  <a:gd name="T32" fmla="*/ 172 w 288"/>
                  <a:gd name="T33" fmla="*/ 139 h 293"/>
                  <a:gd name="T34" fmla="*/ 161 w 288"/>
                  <a:gd name="T35" fmla="*/ 155 h 293"/>
                  <a:gd name="T36" fmla="*/ 173 w 288"/>
                  <a:gd name="T37" fmla="*/ 232 h 293"/>
                  <a:gd name="T38" fmla="*/ 148 w 288"/>
                  <a:gd name="T39" fmla="*/ 263 h 293"/>
                  <a:gd name="T40" fmla="*/ 138 w 288"/>
                  <a:gd name="T41" fmla="*/ 250 h 293"/>
                  <a:gd name="T42" fmla="*/ 123 w 288"/>
                  <a:gd name="T43" fmla="*/ 233 h 293"/>
                  <a:gd name="T44" fmla="*/ 133 w 288"/>
                  <a:gd name="T45" fmla="*/ 155 h 293"/>
                  <a:gd name="T46" fmla="*/ 122 w 288"/>
                  <a:gd name="T47" fmla="*/ 139 h 293"/>
                  <a:gd name="T48" fmla="*/ 122 w 288"/>
                  <a:gd name="T49" fmla="*/ 138 h 293"/>
                  <a:gd name="T50" fmla="*/ 122 w 288"/>
                  <a:gd name="T51" fmla="*/ 136 h 293"/>
                  <a:gd name="T52" fmla="*/ 122 w 288"/>
                  <a:gd name="T53" fmla="*/ 135 h 293"/>
                  <a:gd name="T54" fmla="*/ 101 w 288"/>
                  <a:gd name="T55" fmla="*/ 135 h 293"/>
                  <a:gd name="T56" fmla="*/ 33 w 288"/>
                  <a:gd name="T57" fmla="*/ 185 h 293"/>
                  <a:gd name="T58" fmla="*/ 0 w 288"/>
                  <a:gd name="T59" fmla="*/ 293 h 293"/>
                  <a:gd name="T60" fmla="*/ 49 w 288"/>
                  <a:gd name="T61" fmla="*/ 293 h 293"/>
                  <a:gd name="T62" fmla="*/ 69 w 288"/>
                  <a:gd name="T63" fmla="*/ 222 h 293"/>
                  <a:gd name="T64" fmla="*/ 84 w 288"/>
                  <a:gd name="T65" fmla="*/ 222 h 293"/>
                  <a:gd name="T66" fmla="*/ 63 w 288"/>
                  <a:gd name="T67" fmla="*/ 293 h 293"/>
                  <a:gd name="T68" fmla="*/ 225 w 288"/>
                  <a:gd name="T69" fmla="*/ 293 h 293"/>
                  <a:gd name="T70" fmla="*/ 205 w 288"/>
                  <a:gd name="T71" fmla="*/ 221 h 293"/>
                  <a:gd name="T72" fmla="*/ 219 w 288"/>
                  <a:gd name="T73" fmla="*/ 221 h 293"/>
                  <a:gd name="T74" fmla="*/ 240 w 288"/>
                  <a:gd name="T75" fmla="*/ 293 h 293"/>
                  <a:gd name="T76" fmla="*/ 154 w 288"/>
                  <a:gd name="T77" fmla="*/ 150 h 293"/>
                  <a:gd name="T78" fmla="*/ 164 w 288"/>
                  <a:gd name="T79" fmla="*/ 138 h 293"/>
                  <a:gd name="T80" fmla="*/ 164 w 288"/>
                  <a:gd name="T81" fmla="*/ 137 h 293"/>
                  <a:gd name="T82" fmla="*/ 162 w 288"/>
                  <a:gd name="T83" fmla="*/ 135 h 293"/>
                  <a:gd name="T84" fmla="*/ 158 w 288"/>
                  <a:gd name="T85" fmla="*/ 132 h 293"/>
                  <a:gd name="T86" fmla="*/ 147 w 288"/>
                  <a:gd name="T87" fmla="*/ 130 h 293"/>
                  <a:gd name="T88" fmla="*/ 137 w 288"/>
                  <a:gd name="T89" fmla="*/ 132 h 293"/>
                  <a:gd name="T90" fmla="*/ 132 w 288"/>
                  <a:gd name="T91" fmla="*/ 135 h 293"/>
                  <a:gd name="T92" fmla="*/ 131 w 288"/>
                  <a:gd name="T93" fmla="*/ 138 h 293"/>
                  <a:gd name="T94" fmla="*/ 131 w 288"/>
                  <a:gd name="T95" fmla="*/ 138 h 293"/>
                  <a:gd name="T96" fmla="*/ 140 w 288"/>
                  <a:gd name="T97" fmla="*/ 150 h 293"/>
                  <a:gd name="T98" fmla="*/ 143 w 288"/>
                  <a:gd name="T99" fmla="*/ 152 h 293"/>
                  <a:gd name="T100" fmla="*/ 132 w 288"/>
                  <a:gd name="T101" fmla="*/ 230 h 293"/>
                  <a:gd name="T102" fmla="*/ 144 w 288"/>
                  <a:gd name="T103" fmla="*/ 244 h 293"/>
                  <a:gd name="T104" fmla="*/ 146 w 288"/>
                  <a:gd name="T105" fmla="*/ 247 h 293"/>
                  <a:gd name="T106" fmla="*/ 148 w 288"/>
                  <a:gd name="T107" fmla="*/ 249 h 293"/>
                  <a:gd name="T108" fmla="*/ 150 w 288"/>
                  <a:gd name="T109" fmla="*/ 247 h 293"/>
                  <a:gd name="T110" fmla="*/ 152 w 288"/>
                  <a:gd name="T111" fmla="*/ 244 h 293"/>
                  <a:gd name="T112" fmla="*/ 164 w 288"/>
                  <a:gd name="T113" fmla="*/ 230 h 293"/>
                  <a:gd name="T114" fmla="*/ 152 w 288"/>
                  <a:gd name="T115" fmla="*/ 152 h 293"/>
                  <a:gd name="T116" fmla="*/ 154 w 288"/>
                  <a:gd name="T117" fmla="*/ 15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8" h="293">
                    <a:moveTo>
                      <a:pt x="147" y="116"/>
                    </a:moveTo>
                    <a:cubicBezTo>
                      <a:pt x="147" y="116"/>
                      <a:pt x="147" y="116"/>
                      <a:pt x="147" y="116"/>
                    </a:cubicBezTo>
                    <a:cubicBezTo>
                      <a:pt x="147" y="116"/>
                      <a:pt x="147" y="116"/>
                      <a:pt x="147" y="116"/>
                    </a:cubicBezTo>
                    <a:cubicBezTo>
                      <a:pt x="178" y="115"/>
                      <a:pt x="203" y="89"/>
                      <a:pt x="203" y="58"/>
                    </a:cubicBezTo>
                    <a:cubicBezTo>
                      <a:pt x="202" y="26"/>
                      <a:pt x="177" y="0"/>
                      <a:pt x="146" y="1"/>
                    </a:cubicBezTo>
                    <a:cubicBezTo>
                      <a:pt x="131" y="1"/>
                      <a:pt x="117" y="7"/>
                      <a:pt x="106" y="18"/>
                    </a:cubicBezTo>
                    <a:cubicBezTo>
                      <a:pt x="96" y="29"/>
                      <a:pt x="90" y="43"/>
                      <a:pt x="90" y="59"/>
                    </a:cubicBezTo>
                    <a:cubicBezTo>
                      <a:pt x="90" y="74"/>
                      <a:pt x="96" y="89"/>
                      <a:pt x="107" y="99"/>
                    </a:cubicBezTo>
                    <a:cubicBezTo>
                      <a:pt x="118" y="110"/>
                      <a:pt x="132" y="116"/>
                      <a:pt x="147" y="116"/>
                    </a:cubicBezTo>
                    <a:close/>
                    <a:moveTo>
                      <a:pt x="240" y="293"/>
                    </a:moveTo>
                    <a:cubicBezTo>
                      <a:pt x="288" y="292"/>
                      <a:pt x="288" y="292"/>
                      <a:pt x="288" y="292"/>
                    </a:cubicBezTo>
                    <a:cubicBezTo>
                      <a:pt x="255" y="185"/>
                      <a:pt x="255" y="185"/>
                      <a:pt x="255" y="185"/>
                    </a:cubicBezTo>
                    <a:cubicBezTo>
                      <a:pt x="250" y="167"/>
                      <a:pt x="228" y="136"/>
                      <a:pt x="189" y="135"/>
                    </a:cubicBezTo>
                    <a:cubicBezTo>
                      <a:pt x="172" y="135"/>
                      <a:pt x="172" y="135"/>
                      <a:pt x="172" y="135"/>
                    </a:cubicBezTo>
                    <a:cubicBezTo>
                      <a:pt x="172" y="135"/>
                      <a:pt x="172" y="135"/>
                      <a:pt x="172" y="136"/>
                    </a:cubicBezTo>
                    <a:cubicBezTo>
                      <a:pt x="173" y="137"/>
                      <a:pt x="173" y="137"/>
                      <a:pt x="173" y="137"/>
                    </a:cubicBezTo>
                    <a:cubicBezTo>
                      <a:pt x="172" y="139"/>
                      <a:pt x="172" y="139"/>
                      <a:pt x="172" y="139"/>
                    </a:cubicBezTo>
                    <a:cubicBezTo>
                      <a:pt x="172" y="143"/>
                      <a:pt x="168" y="148"/>
                      <a:pt x="161" y="155"/>
                    </a:cubicBezTo>
                    <a:cubicBezTo>
                      <a:pt x="173" y="232"/>
                      <a:pt x="173" y="232"/>
                      <a:pt x="173" y="232"/>
                    </a:cubicBezTo>
                    <a:cubicBezTo>
                      <a:pt x="148" y="263"/>
                      <a:pt x="148" y="263"/>
                      <a:pt x="148" y="263"/>
                    </a:cubicBezTo>
                    <a:cubicBezTo>
                      <a:pt x="138" y="250"/>
                      <a:pt x="138" y="250"/>
                      <a:pt x="138" y="250"/>
                    </a:cubicBezTo>
                    <a:cubicBezTo>
                      <a:pt x="123" y="233"/>
                      <a:pt x="123" y="233"/>
                      <a:pt x="123" y="233"/>
                    </a:cubicBezTo>
                    <a:cubicBezTo>
                      <a:pt x="133" y="155"/>
                      <a:pt x="133" y="155"/>
                      <a:pt x="133" y="155"/>
                    </a:cubicBezTo>
                    <a:cubicBezTo>
                      <a:pt x="126" y="149"/>
                      <a:pt x="122" y="143"/>
                      <a:pt x="122" y="139"/>
                    </a:cubicBezTo>
                    <a:cubicBezTo>
                      <a:pt x="122" y="138"/>
                      <a:pt x="122" y="138"/>
                      <a:pt x="122" y="138"/>
                    </a:cubicBezTo>
                    <a:cubicBezTo>
                      <a:pt x="122" y="136"/>
                      <a:pt x="122" y="136"/>
                      <a:pt x="122" y="136"/>
                    </a:cubicBezTo>
                    <a:cubicBezTo>
                      <a:pt x="122" y="136"/>
                      <a:pt x="122" y="135"/>
                      <a:pt x="122" y="135"/>
                    </a:cubicBezTo>
                    <a:cubicBezTo>
                      <a:pt x="101" y="135"/>
                      <a:pt x="101" y="135"/>
                      <a:pt x="101" y="135"/>
                    </a:cubicBezTo>
                    <a:cubicBezTo>
                      <a:pt x="61" y="135"/>
                      <a:pt x="39" y="167"/>
                      <a:pt x="33" y="185"/>
                    </a:cubicBezTo>
                    <a:cubicBezTo>
                      <a:pt x="0" y="293"/>
                      <a:pt x="0" y="293"/>
                      <a:pt x="0" y="293"/>
                    </a:cubicBezTo>
                    <a:cubicBezTo>
                      <a:pt x="49" y="293"/>
                      <a:pt x="49" y="293"/>
                      <a:pt x="49" y="293"/>
                    </a:cubicBezTo>
                    <a:cubicBezTo>
                      <a:pt x="69" y="222"/>
                      <a:pt x="69" y="222"/>
                      <a:pt x="69" y="222"/>
                    </a:cubicBezTo>
                    <a:cubicBezTo>
                      <a:pt x="84" y="222"/>
                      <a:pt x="84" y="222"/>
                      <a:pt x="84" y="222"/>
                    </a:cubicBezTo>
                    <a:cubicBezTo>
                      <a:pt x="63" y="293"/>
                      <a:pt x="63" y="293"/>
                      <a:pt x="63" y="293"/>
                    </a:cubicBezTo>
                    <a:cubicBezTo>
                      <a:pt x="225" y="293"/>
                      <a:pt x="225" y="293"/>
                      <a:pt x="225" y="293"/>
                    </a:cubicBezTo>
                    <a:cubicBezTo>
                      <a:pt x="205" y="221"/>
                      <a:pt x="205" y="221"/>
                      <a:pt x="205" y="221"/>
                    </a:cubicBezTo>
                    <a:cubicBezTo>
                      <a:pt x="219" y="221"/>
                      <a:pt x="219" y="221"/>
                      <a:pt x="219" y="221"/>
                    </a:cubicBezTo>
                    <a:lnTo>
                      <a:pt x="240" y="293"/>
                    </a:lnTo>
                    <a:close/>
                    <a:moveTo>
                      <a:pt x="154" y="150"/>
                    </a:moveTo>
                    <a:cubicBezTo>
                      <a:pt x="163" y="142"/>
                      <a:pt x="164" y="138"/>
                      <a:pt x="164" y="138"/>
                    </a:cubicBezTo>
                    <a:cubicBezTo>
                      <a:pt x="164" y="137"/>
                      <a:pt x="164" y="137"/>
                      <a:pt x="164" y="137"/>
                    </a:cubicBezTo>
                    <a:cubicBezTo>
                      <a:pt x="164" y="137"/>
                      <a:pt x="163" y="136"/>
                      <a:pt x="162" y="135"/>
                    </a:cubicBezTo>
                    <a:cubicBezTo>
                      <a:pt x="161" y="134"/>
                      <a:pt x="160" y="133"/>
                      <a:pt x="158" y="132"/>
                    </a:cubicBezTo>
                    <a:cubicBezTo>
                      <a:pt x="155" y="131"/>
                      <a:pt x="151" y="130"/>
                      <a:pt x="147" y="130"/>
                    </a:cubicBezTo>
                    <a:cubicBezTo>
                      <a:pt x="144" y="130"/>
                      <a:pt x="140" y="131"/>
                      <a:pt x="137" y="132"/>
                    </a:cubicBezTo>
                    <a:cubicBezTo>
                      <a:pt x="135" y="133"/>
                      <a:pt x="133" y="134"/>
                      <a:pt x="132" y="135"/>
                    </a:cubicBezTo>
                    <a:cubicBezTo>
                      <a:pt x="131" y="136"/>
                      <a:pt x="131" y="137"/>
                      <a:pt x="131" y="138"/>
                    </a:cubicBezTo>
                    <a:cubicBezTo>
                      <a:pt x="131" y="138"/>
                      <a:pt x="131" y="138"/>
                      <a:pt x="131" y="138"/>
                    </a:cubicBezTo>
                    <a:cubicBezTo>
                      <a:pt x="131" y="138"/>
                      <a:pt x="131" y="142"/>
                      <a:pt x="140" y="150"/>
                    </a:cubicBezTo>
                    <a:cubicBezTo>
                      <a:pt x="143" y="152"/>
                      <a:pt x="143" y="152"/>
                      <a:pt x="143" y="152"/>
                    </a:cubicBezTo>
                    <a:cubicBezTo>
                      <a:pt x="132" y="230"/>
                      <a:pt x="132" y="230"/>
                      <a:pt x="132" y="230"/>
                    </a:cubicBezTo>
                    <a:cubicBezTo>
                      <a:pt x="144" y="244"/>
                      <a:pt x="144" y="244"/>
                      <a:pt x="144" y="244"/>
                    </a:cubicBezTo>
                    <a:cubicBezTo>
                      <a:pt x="146" y="247"/>
                      <a:pt x="146" y="247"/>
                      <a:pt x="146" y="247"/>
                    </a:cubicBezTo>
                    <a:cubicBezTo>
                      <a:pt x="148" y="249"/>
                      <a:pt x="148" y="249"/>
                      <a:pt x="148" y="249"/>
                    </a:cubicBezTo>
                    <a:cubicBezTo>
                      <a:pt x="150" y="247"/>
                      <a:pt x="150" y="247"/>
                      <a:pt x="150" y="247"/>
                    </a:cubicBezTo>
                    <a:cubicBezTo>
                      <a:pt x="152" y="244"/>
                      <a:pt x="152" y="244"/>
                      <a:pt x="152" y="244"/>
                    </a:cubicBezTo>
                    <a:cubicBezTo>
                      <a:pt x="164" y="230"/>
                      <a:pt x="164" y="230"/>
                      <a:pt x="164" y="230"/>
                    </a:cubicBezTo>
                    <a:cubicBezTo>
                      <a:pt x="152" y="152"/>
                      <a:pt x="152" y="152"/>
                      <a:pt x="152" y="152"/>
                    </a:cubicBezTo>
                    <a:lnTo>
                      <a:pt x="154" y="150"/>
                    </a:lnTo>
                    <a:close/>
                  </a:path>
                </a:pathLst>
              </a:custGeom>
              <a:grpFill/>
              <a:ln>
                <a:noFill/>
              </a:ln>
              <a:extLst/>
            </p:spPr>
            <p:txBody>
              <a:bodyPr vert="horz" wrap="square" lIns="91427" tIns="45713" rIns="91427" bIns="45713" numCol="1" anchor="t" anchorCtr="0" compatLnSpc="1">
                <a:prstTxWarp prst="textNoShape">
                  <a:avLst/>
                </a:prstTxWarp>
              </a:bodyPr>
              <a:lstStyle/>
              <a:p>
                <a:pPr defTabSz="914225"/>
                <a:endParaRPr lang="en-US" dirty="0">
                  <a:solidFill>
                    <a:srgbClr val="505050"/>
                  </a:solidFill>
                </a:endParaRPr>
              </a:p>
            </p:txBody>
          </p:sp>
          <p:grpSp>
            <p:nvGrpSpPr>
              <p:cNvPr id="29" name="Group 4"/>
              <p:cNvGrpSpPr>
                <a:grpSpLocks/>
              </p:cNvGrpSpPr>
              <p:nvPr/>
            </p:nvGrpSpPr>
            <p:grpSpPr bwMode="auto">
              <a:xfrm>
                <a:off x="9890692" y="3156562"/>
                <a:ext cx="629033" cy="664924"/>
                <a:chOff x="3730" y="2047"/>
                <a:chExt cx="222" cy="226"/>
              </a:xfrm>
              <a:grpFill/>
            </p:grpSpPr>
            <p:sp>
              <p:nvSpPr>
                <p:cNvPr id="30" name="AutoShape 3"/>
                <p:cNvSpPr>
                  <a:spLocks noChangeAspect="1" noChangeArrowheads="1" noTextEdit="1"/>
                </p:cNvSpPr>
                <p:nvPr/>
              </p:nvSpPr>
              <p:spPr bwMode="auto">
                <a:xfrm>
                  <a:off x="3730" y="2047"/>
                  <a:ext cx="220" cy="2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baseline="-25000" dirty="0">
                    <a:solidFill>
                      <a:srgbClr val="505050"/>
                    </a:solidFill>
                  </a:endParaRPr>
                </a:p>
              </p:txBody>
            </p:sp>
            <p:sp>
              <p:nvSpPr>
                <p:cNvPr id="31" name="Oval 5"/>
                <p:cNvSpPr>
                  <a:spLocks noChangeArrowheads="1"/>
                </p:cNvSpPr>
                <p:nvPr/>
              </p:nvSpPr>
              <p:spPr bwMode="auto">
                <a:xfrm>
                  <a:off x="3798" y="2049"/>
                  <a:ext cx="88" cy="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baseline="-25000" dirty="0">
                    <a:solidFill>
                      <a:srgbClr val="505050"/>
                    </a:solidFill>
                  </a:endParaRPr>
                </a:p>
              </p:txBody>
            </p:sp>
            <p:sp>
              <p:nvSpPr>
                <p:cNvPr id="32" name="Freeform 6"/>
                <p:cNvSpPr>
                  <a:spLocks noEditPoints="1"/>
                </p:cNvSpPr>
                <p:nvPr/>
              </p:nvSpPr>
              <p:spPr bwMode="auto">
                <a:xfrm>
                  <a:off x="3835" y="2181"/>
                  <a:ext cx="58" cy="41"/>
                </a:xfrm>
                <a:custGeom>
                  <a:avLst/>
                  <a:gdLst>
                    <a:gd name="T0" fmla="*/ 12 w 24"/>
                    <a:gd name="T1" fmla="*/ 0 h 17"/>
                    <a:gd name="T2" fmla="*/ 0 w 24"/>
                    <a:gd name="T3" fmla="*/ 12 h 17"/>
                    <a:gd name="T4" fmla="*/ 0 w 24"/>
                    <a:gd name="T5" fmla="*/ 15 h 17"/>
                    <a:gd name="T6" fmla="*/ 7 w 24"/>
                    <a:gd name="T7" fmla="*/ 15 h 17"/>
                    <a:gd name="T8" fmla="*/ 12 w 24"/>
                    <a:gd name="T9" fmla="*/ 17 h 17"/>
                    <a:gd name="T10" fmla="*/ 17 w 24"/>
                    <a:gd name="T11" fmla="*/ 15 h 17"/>
                    <a:gd name="T12" fmla="*/ 21 w 24"/>
                    <a:gd name="T13" fmla="*/ 15 h 17"/>
                    <a:gd name="T14" fmla="*/ 21 w 24"/>
                    <a:gd name="T15" fmla="*/ 14 h 17"/>
                    <a:gd name="T16" fmla="*/ 24 w 24"/>
                    <a:gd name="T17" fmla="*/ 14 h 17"/>
                    <a:gd name="T18" fmla="*/ 24 w 24"/>
                    <a:gd name="T19" fmla="*/ 12 h 17"/>
                    <a:gd name="T20" fmla="*/ 12 w 24"/>
                    <a:gd name="T21" fmla="*/ 0 h 17"/>
                    <a:gd name="T22" fmla="*/ 5 w 24"/>
                    <a:gd name="T23" fmla="*/ 12 h 17"/>
                    <a:gd name="T24" fmla="*/ 3 w 24"/>
                    <a:gd name="T25" fmla="*/ 12 h 17"/>
                    <a:gd name="T26" fmla="*/ 2 w 24"/>
                    <a:gd name="T27" fmla="*/ 12 h 17"/>
                    <a:gd name="T28" fmla="*/ 3 w 24"/>
                    <a:gd name="T29" fmla="*/ 11 h 17"/>
                    <a:gd name="T30" fmla="*/ 5 w 24"/>
                    <a:gd name="T31" fmla="*/ 11 h 17"/>
                    <a:gd name="T32" fmla="*/ 5 w 24"/>
                    <a:gd name="T33" fmla="*/ 12 h 17"/>
                    <a:gd name="T34" fmla="*/ 5 w 24"/>
                    <a:gd name="T35" fmla="*/ 12 h 17"/>
                    <a:gd name="T36" fmla="*/ 7 w 24"/>
                    <a:gd name="T37" fmla="*/ 9 h 17"/>
                    <a:gd name="T38" fmla="*/ 6 w 24"/>
                    <a:gd name="T39" fmla="*/ 9 h 17"/>
                    <a:gd name="T40" fmla="*/ 6 w 24"/>
                    <a:gd name="T41" fmla="*/ 9 h 17"/>
                    <a:gd name="T42" fmla="*/ 4 w 24"/>
                    <a:gd name="T43" fmla="*/ 8 h 17"/>
                    <a:gd name="T44" fmla="*/ 4 w 24"/>
                    <a:gd name="T45" fmla="*/ 7 h 17"/>
                    <a:gd name="T46" fmla="*/ 5 w 24"/>
                    <a:gd name="T47" fmla="*/ 7 h 17"/>
                    <a:gd name="T48" fmla="*/ 6 w 24"/>
                    <a:gd name="T49" fmla="*/ 8 h 17"/>
                    <a:gd name="T50" fmla="*/ 7 w 24"/>
                    <a:gd name="T51" fmla="*/ 9 h 17"/>
                    <a:gd name="T52" fmla="*/ 12 w 24"/>
                    <a:gd name="T53" fmla="*/ 4 h 17"/>
                    <a:gd name="T54" fmla="*/ 12 w 24"/>
                    <a:gd name="T55" fmla="*/ 3 h 17"/>
                    <a:gd name="T56" fmla="*/ 13 w 24"/>
                    <a:gd name="T57" fmla="*/ 4 h 17"/>
                    <a:gd name="T58" fmla="*/ 13 w 24"/>
                    <a:gd name="T59" fmla="*/ 5 h 17"/>
                    <a:gd name="T60" fmla="*/ 12 w 24"/>
                    <a:gd name="T61" fmla="*/ 6 h 17"/>
                    <a:gd name="T62" fmla="*/ 12 w 24"/>
                    <a:gd name="T63" fmla="*/ 5 h 17"/>
                    <a:gd name="T64" fmla="*/ 12 w 24"/>
                    <a:gd name="T65" fmla="*/ 4 h 17"/>
                    <a:gd name="T66" fmla="*/ 13 w 24"/>
                    <a:gd name="T67" fmla="*/ 14 h 17"/>
                    <a:gd name="T68" fmla="*/ 10 w 24"/>
                    <a:gd name="T69" fmla="*/ 13 h 17"/>
                    <a:gd name="T70" fmla="*/ 7 w 24"/>
                    <a:gd name="T71" fmla="*/ 4 h 17"/>
                    <a:gd name="T72" fmla="*/ 14 w 24"/>
                    <a:gd name="T73" fmla="*/ 11 h 17"/>
                    <a:gd name="T74" fmla="*/ 13 w 24"/>
                    <a:gd name="T75" fmla="*/ 14 h 17"/>
                    <a:gd name="T76" fmla="*/ 17 w 24"/>
                    <a:gd name="T77" fmla="*/ 5 h 17"/>
                    <a:gd name="T78" fmla="*/ 16 w 24"/>
                    <a:gd name="T79" fmla="*/ 6 h 17"/>
                    <a:gd name="T80" fmla="*/ 15 w 24"/>
                    <a:gd name="T81" fmla="*/ 7 h 17"/>
                    <a:gd name="T82" fmla="*/ 15 w 24"/>
                    <a:gd name="T83" fmla="*/ 7 h 17"/>
                    <a:gd name="T84" fmla="*/ 15 w 24"/>
                    <a:gd name="T85" fmla="*/ 6 h 17"/>
                    <a:gd name="T86" fmla="*/ 16 w 24"/>
                    <a:gd name="T87" fmla="*/ 4 h 17"/>
                    <a:gd name="T88" fmla="*/ 17 w 24"/>
                    <a:gd name="T89" fmla="*/ 4 h 17"/>
                    <a:gd name="T90" fmla="*/ 17 w 24"/>
                    <a:gd name="T91" fmla="*/ 5 h 17"/>
                    <a:gd name="T92" fmla="*/ 18 w 24"/>
                    <a:gd name="T93" fmla="*/ 9 h 17"/>
                    <a:gd name="T94" fmla="*/ 17 w 24"/>
                    <a:gd name="T95" fmla="*/ 9 h 17"/>
                    <a:gd name="T96" fmla="*/ 18 w 24"/>
                    <a:gd name="T97" fmla="*/ 8 h 17"/>
                    <a:gd name="T98" fmla="*/ 19 w 24"/>
                    <a:gd name="T99" fmla="*/ 7 h 17"/>
                    <a:gd name="T100" fmla="*/ 20 w 24"/>
                    <a:gd name="T101" fmla="*/ 7 h 17"/>
                    <a:gd name="T102" fmla="*/ 20 w 24"/>
                    <a:gd name="T103" fmla="*/ 8 h 17"/>
                    <a:gd name="T104" fmla="*/ 18 w 24"/>
                    <a:gd name="T105" fmla="*/ 9 h 17"/>
                    <a:gd name="T106" fmla="*/ 18 w 24"/>
                    <a:gd name="T107" fmla="*/ 9 h 17"/>
                    <a:gd name="T108" fmla="*/ 22 w 24"/>
                    <a:gd name="T109" fmla="*/ 12 h 17"/>
                    <a:gd name="T110" fmla="*/ 21 w 24"/>
                    <a:gd name="T111" fmla="*/ 12 h 17"/>
                    <a:gd name="T112" fmla="*/ 19 w 24"/>
                    <a:gd name="T113" fmla="*/ 12 h 17"/>
                    <a:gd name="T114" fmla="*/ 19 w 24"/>
                    <a:gd name="T115" fmla="*/ 12 h 17"/>
                    <a:gd name="T116" fmla="*/ 19 w 24"/>
                    <a:gd name="T117" fmla="*/ 11 h 17"/>
                    <a:gd name="T118" fmla="*/ 21 w 24"/>
                    <a:gd name="T119" fmla="*/ 11 h 17"/>
                    <a:gd name="T120" fmla="*/ 22 w 24"/>
                    <a:gd name="T121"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 h="17">
                      <a:moveTo>
                        <a:pt x="12" y="0"/>
                      </a:moveTo>
                      <a:cubicBezTo>
                        <a:pt x="6" y="0"/>
                        <a:pt x="0" y="6"/>
                        <a:pt x="0" y="12"/>
                      </a:cubicBezTo>
                      <a:cubicBezTo>
                        <a:pt x="0" y="13"/>
                        <a:pt x="0" y="14"/>
                        <a:pt x="0" y="15"/>
                      </a:cubicBezTo>
                      <a:cubicBezTo>
                        <a:pt x="0" y="15"/>
                        <a:pt x="0" y="15"/>
                        <a:pt x="7" y="15"/>
                      </a:cubicBezTo>
                      <a:cubicBezTo>
                        <a:pt x="8" y="16"/>
                        <a:pt x="10" y="17"/>
                        <a:pt x="12" y="17"/>
                      </a:cubicBezTo>
                      <a:cubicBezTo>
                        <a:pt x="14" y="17"/>
                        <a:pt x="16" y="16"/>
                        <a:pt x="17" y="15"/>
                      </a:cubicBezTo>
                      <a:cubicBezTo>
                        <a:pt x="17" y="15"/>
                        <a:pt x="17" y="15"/>
                        <a:pt x="21" y="15"/>
                      </a:cubicBezTo>
                      <a:cubicBezTo>
                        <a:pt x="21" y="14"/>
                        <a:pt x="21" y="14"/>
                        <a:pt x="21" y="14"/>
                      </a:cubicBezTo>
                      <a:cubicBezTo>
                        <a:pt x="22" y="14"/>
                        <a:pt x="23" y="14"/>
                        <a:pt x="24" y="14"/>
                      </a:cubicBezTo>
                      <a:cubicBezTo>
                        <a:pt x="24" y="14"/>
                        <a:pt x="24" y="13"/>
                        <a:pt x="24" y="12"/>
                      </a:cubicBezTo>
                      <a:cubicBezTo>
                        <a:pt x="24" y="6"/>
                        <a:pt x="19" y="0"/>
                        <a:pt x="12" y="0"/>
                      </a:cubicBezTo>
                      <a:close/>
                      <a:moveTo>
                        <a:pt x="5" y="12"/>
                      </a:moveTo>
                      <a:cubicBezTo>
                        <a:pt x="3" y="12"/>
                        <a:pt x="3" y="12"/>
                        <a:pt x="3" y="12"/>
                      </a:cubicBezTo>
                      <a:cubicBezTo>
                        <a:pt x="3" y="12"/>
                        <a:pt x="2" y="12"/>
                        <a:pt x="2" y="12"/>
                      </a:cubicBezTo>
                      <a:cubicBezTo>
                        <a:pt x="2" y="11"/>
                        <a:pt x="3" y="11"/>
                        <a:pt x="3" y="11"/>
                      </a:cubicBezTo>
                      <a:cubicBezTo>
                        <a:pt x="5" y="11"/>
                        <a:pt x="5" y="11"/>
                        <a:pt x="5" y="11"/>
                      </a:cubicBezTo>
                      <a:cubicBezTo>
                        <a:pt x="5" y="11"/>
                        <a:pt x="5" y="11"/>
                        <a:pt x="5" y="12"/>
                      </a:cubicBezTo>
                      <a:cubicBezTo>
                        <a:pt x="5" y="12"/>
                        <a:pt x="5" y="12"/>
                        <a:pt x="5" y="12"/>
                      </a:cubicBezTo>
                      <a:close/>
                      <a:moveTo>
                        <a:pt x="7" y="9"/>
                      </a:moveTo>
                      <a:cubicBezTo>
                        <a:pt x="7" y="9"/>
                        <a:pt x="6" y="9"/>
                        <a:pt x="6" y="9"/>
                      </a:cubicBezTo>
                      <a:cubicBezTo>
                        <a:pt x="6" y="9"/>
                        <a:pt x="6" y="9"/>
                        <a:pt x="6" y="9"/>
                      </a:cubicBezTo>
                      <a:cubicBezTo>
                        <a:pt x="4" y="8"/>
                        <a:pt x="4" y="8"/>
                        <a:pt x="4" y="8"/>
                      </a:cubicBezTo>
                      <a:cubicBezTo>
                        <a:pt x="4" y="8"/>
                        <a:pt x="4" y="8"/>
                        <a:pt x="4" y="7"/>
                      </a:cubicBezTo>
                      <a:cubicBezTo>
                        <a:pt x="4" y="7"/>
                        <a:pt x="5" y="7"/>
                        <a:pt x="5" y="7"/>
                      </a:cubicBezTo>
                      <a:cubicBezTo>
                        <a:pt x="6" y="8"/>
                        <a:pt x="6" y="8"/>
                        <a:pt x="6" y="8"/>
                      </a:cubicBezTo>
                      <a:cubicBezTo>
                        <a:pt x="7" y="8"/>
                        <a:pt x="7" y="9"/>
                        <a:pt x="7" y="9"/>
                      </a:cubicBezTo>
                      <a:close/>
                      <a:moveTo>
                        <a:pt x="12" y="4"/>
                      </a:moveTo>
                      <a:cubicBezTo>
                        <a:pt x="12" y="3"/>
                        <a:pt x="12" y="3"/>
                        <a:pt x="12" y="3"/>
                      </a:cubicBezTo>
                      <a:cubicBezTo>
                        <a:pt x="12" y="3"/>
                        <a:pt x="13" y="3"/>
                        <a:pt x="13" y="4"/>
                      </a:cubicBezTo>
                      <a:cubicBezTo>
                        <a:pt x="13" y="5"/>
                        <a:pt x="13" y="5"/>
                        <a:pt x="13" y="5"/>
                      </a:cubicBezTo>
                      <a:cubicBezTo>
                        <a:pt x="13" y="6"/>
                        <a:pt x="12" y="6"/>
                        <a:pt x="12" y="6"/>
                      </a:cubicBezTo>
                      <a:cubicBezTo>
                        <a:pt x="12" y="6"/>
                        <a:pt x="12" y="6"/>
                        <a:pt x="12" y="5"/>
                      </a:cubicBezTo>
                      <a:cubicBezTo>
                        <a:pt x="12" y="4"/>
                        <a:pt x="12" y="4"/>
                        <a:pt x="12" y="4"/>
                      </a:cubicBezTo>
                      <a:close/>
                      <a:moveTo>
                        <a:pt x="13" y="14"/>
                      </a:moveTo>
                      <a:cubicBezTo>
                        <a:pt x="12" y="15"/>
                        <a:pt x="11" y="14"/>
                        <a:pt x="10" y="13"/>
                      </a:cubicBezTo>
                      <a:cubicBezTo>
                        <a:pt x="9" y="12"/>
                        <a:pt x="7" y="4"/>
                        <a:pt x="7" y="4"/>
                      </a:cubicBezTo>
                      <a:cubicBezTo>
                        <a:pt x="7" y="4"/>
                        <a:pt x="13" y="10"/>
                        <a:pt x="14" y="11"/>
                      </a:cubicBezTo>
                      <a:cubicBezTo>
                        <a:pt x="14" y="12"/>
                        <a:pt x="14" y="14"/>
                        <a:pt x="13" y="14"/>
                      </a:cubicBezTo>
                      <a:close/>
                      <a:moveTo>
                        <a:pt x="17" y="5"/>
                      </a:moveTo>
                      <a:cubicBezTo>
                        <a:pt x="16" y="6"/>
                        <a:pt x="16" y="6"/>
                        <a:pt x="16" y="6"/>
                      </a:cubicBezTo>
                      <a:cubicBezTo>
                        <a:pt x="16" y="7"/>
                        <a:pt x="16" y="7"/>
                        <a:pt x="15" y="7"/>
                      </a:cubicBezTo>
                      <a:cubicBezTo>
                        <a:pt x="15" y="7"/>
                        <a:pt x="15" y="7"/>
                        <a:pt x="15" y="7"/>
                      </a:cubicBezTo>
                      <a:cubicBezTo>
                        <a:pt x="15" y="6"/>
                        <a:pt x="15" y="6"/>
                        <a:pt x="15" y="6"/>
                      </a:cubicBezTo>
                      <a:cubicBezTo>
                        <a:pt x="16" y="4"/>
                        <a:pt x="16" y="4"/>
                        <a:pt x="16" y="4"/>
                      </a:cubicBezTo>
                      <a:cubicBezTo>
                        <a:pt x="16" y="4"/>
                        <a:pt x="16" y="4"/>
                        <a:pt x="17" y="4"/>
                      </a:cubicBezTo>
                      <a:cubicBezTo>
                        <a:pt x="17" y="4"/>
                        <a:pt x="17" y="5"/>
                        <a:pt x="17" y="5"/>
                      </a:cubicBezTo>
                      <a:close/>
                      <a:moveTo>
                        <a:pt x="18" y="9"/>
                      </a:moveTo>
                      <a:cubicBezTo>
                        <a:pt x="18" y="9"/>
                        <a:pt x="18" y="9"/>
                        <a:pt x="17" y="9"/>
                      </a:cubicBezTo>
                      <a:cubicBezTo>
                        <a:pt x="17" y="8"/>
                        <a:pt x="17" y="8"/>
                        <a:pt x="18" y="8"/>
                      </a:cubicBezTo>
                      <a:cubicBezTo>
                        <a:pt x="19" y="7"/>
                        <a:pt x="19" y="7"/>
                        <a:pt x="19" y="7"/>
                      </a:cubicBezTo>
                      <a:cubicBezTo>
                        <a:pt x="19" y="7"/>
                        <a:pt x="20" y="7"/>
                        <a:pt x="20" y="7"/>
                      </a:cubicBezTo>
                      <a:cubicBezTo>
                        <a:pt x="20" y="7"/>
                        <a:pt x="20" y="8"/>
                        <a:pt x="20" y="8"/>
                      </a:cubicBezTo>
                      <a:cubicBezTo>
                        <a:pt x="18" y="9"/>
                        <a:pt x="18" y="9"/>
                        <a:pt x="18" y="9"/>
                      </a:cubicBezTo>
                      <a:cubicBezTo>
                        <a:pt x="18" y="9"/>
                        <a:pt x="18" y="9"/>
                        <a:pt x="18" y="9"/>
                      </a:cubicBezTo>
                      <a:close/>
                      <a:moveTo>
                        <a:pt x="22" y="12"/>
                      </a:moveTo>
                      <a:cubicBezTo>
                        <a:pt x="22" y="12"/>
                        <a:pt x="21" y="12"/>
                        <a:pt x="21" y="12"/>
                      </a:cubicBezTo>
                      <a:cubicBezTo>
                        <a:pt x="19" y="12"/>
                        <a:pt x="19" y="12"/>
                        <a:pt x="19" y="12"/>
                      </a:cubicBezTo>
                      <a:cubicBezTo>
                        <a:pt x="19" y="12"/>
                        <a:pt x="19" y="12"/>
                        <a:pt x="19" y="12"/>
                      </a:cubicBezTo>
                      <a:cubicBezTo>
                        <a:pt x="19" y="11"/>
                        <a:pt x="19" y="11"/>
                        <a:pt x="19" y="11"/>
                      </a:cubicBezTo>
                      <a:cubicBezTo>
                        <a:pt x="21" y="11"/>
                        <a:pt x="21" y="11"/>
                        <a:pt x="21" y="11"/>
                      </a:cubicBezTo>
                      <a:cubicBezTo>
                        <a:pt x="21" y="11"/>
                        <a:pt x="22" y="11"/>
                        <a:pt x="2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baseline="-25000" dirty="0">
                    <a:solidFill>
                      <a:srgbClr val="505050"/>
                    </a:solidFill>
                  </a:endParaRPr>
                </a:p>
              </p:txBody>
            </p:sp>
            <p:sp>
              <p:nvSpPr>
                <p:cNvPr id="33" name="Freeform 7"/>
                <p:cNvSpPr>
                  <a:spLocks/>
                </p:cNvSpPr>
                <p:nvPr/>
              </p:nvSpPr>
              <p:spPr bwMode="auto">
                <a:xfrm>
                  <a:off x="3730" y="2149"/>
                  <a:ext cx="222" cy="122"/>
                </a:xfrm>
                <a:custGeom>
                  <a:avLst/>
                  <a:gdLst>
                    <a:gd name="T0" fmla="*/ 76 w 91"/>
                    <a:gd name="T1" fmla="*/ 50 h 50"/>
                    <a:gd name="T2" fmla="*/ 91 w 91"/>
                    <a:gd name="T3" fmla="*/ 50 h 50"/>
                    <a:gd name="T4" fmla="*/ 81 w 91"/>
                    <a:gd name="T5" fmla="*/ 16 h 50"/>
                    <a:gd name="T6" fmla="*/ 60 w 91"/>
                    <a:gd name="T7" fmla="*/ 0 h 50"/>
                    <a:gd name="T8" fmla="*/ 32 w 91"/>
                    <a:gd name="T9" fmla="*/ 0 h 50"/>
                    <a:gd name="T10" fmla="*/ 10 w 91"/>
                    <a:gd name="T11" fmla="*/ 16 h 50"/>
                    <a:gd name="T12" fmla="*/ 0 w 91"/>
                    <a:gd name="T13" fmla="*/ 50 h 50"/>
                    <a:gd name="T14" fmla="*/ 15 w 91"/>
                    <a:gd name="T15" fmla="*/ 50 h 50"/>
                    <a:gd name="T16" fmla="*/ 22 w 91"/>
                    <a:gd name="T17" fmla="*/ 27 h 50"/>
                    <a:gd name="T18" fmla="*/ 27 w 91"/>
                    <a:gd name="T19" fmla="*/ 27 h 50"/>
                    <a:gd name="T20" fmla="*/ 20 w 91"/>
                    <a:gd name="T21" fmla="*/ 50 h 50"/>
                    <a:gd name="T22" fmla="*/ 72 w 91"/>
                    <a:gd name="T23" fmla="*/ 50 h 50"/>
                    <a:gd name="T24" fmla="*/ 68 w 91"/>
                    <a:gd name="T25" fmla="*/ 36 h 50"/>
                    <a:gd name="T26" fmla="*/ 56 w 91"/>
                    <a:gd name="T27" fmla="*/ 41 h 50"/>
                    <a:gd name="T28" fmla="*/ 40 w 91"/>
                    <a:gd name="T29" fmla="*/ 25 h 50"/>
                    <a:gd name="T30" fmla="*/ 56 w 91"/>
                    <a:gd name="T31" fmla="*/ 9 h 50"/>
                    <a:gd name="T32" fmla="*/ 72 w 91"/>
                    <a:gd name="T33" fmla="*/ 25 h 50"/>
                    <a:gd name="T34" fmla="*/ 71 w 91"/>
                    <a:gd name="T35" fmla="*/ 31 h 50"/>
                    <a:gd name="T36" fmla="*/ 76 w 91"/>
                    <a:gd name="T3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50">
                      <a:moveTo>
                        <a:pt x="76" y="50"/>
                      </a:moveTo>
                      <a:cubicBezTo>
                        <a:pt x="91" y="50"/>
                        <a:pt x="91" y="50"/>
                        <a:pt x="91" y="50"/>
                      </a:cubicBezTo>
                      <a:cubicBezTo>
                        <a:pt x="81" y="16"/>
                        <a:pt x="81" y="16"/>
                        <a:pt x="81" y="16"/>
                      </a:cubicBezTo>
                      <a:cubicBezTo>
                        <a:pt x="80" y="10"/>
                        <a:pt x="73" y="0"/>
                        <a:pt x="60" y="0"/>
                      </a:cubicBezTo>
                      <a:cubicBezTo>
                        <a:pt x="32" y="0"/>
                        <a:pt x="32" y="0"/>
                        <a:pt x="32" y="0"/>
                      </a:cubicBezTo>
                      <a:cubicBezTo>
                        <a:pt x="19" y="0"/>
                        <a:pt x="12" y="10"/>
                        <a:pt x="10" y="16"/>
                      </a:cubicBezTo>
                      <a:cubicBezTo>
                        <a:pt x="0" y="50"/>
                        <a:pt x="0" y="50"/>
                        <a:pt x="0" y="50"/>
                      </a:cubicBezTo>
                      <a:cubicBezTo>
                        <a:pt x="15" y="50"/>
                        <a:pt x="15" y="50"/>
                        <a:pt x="15" y="50"/>
                      </a:cubicBezTo>
                      <a:cubicBezTo>
                        <a:pt x="22" y="27"/>
                        <a:pt x="22" y="27"/>
                        <a:pt x="22" y="27"/>
                      </a:cubicBezTo>
                      <a:cubicBezTo>
                        <a:pt x="27" y="27"/>
                        <a:pt x="27" y="27"/>
                        <a:pt x="27" y="27"/>
                      </a:cubicBezTo>
                      <a:cubicBezTo>
                        <a:pt x="20" y="50"/>
                        <a:pt x="20" y="50"/>
                        <a:pt x="20" y="50"/>
                      </a:cubicBezTo>
                      <a:cubicBezTo>
                        <a:pt x="72" y="50"/>
                        <a:pt x="72" y="50"/>
                        <a:pt x="72" y="50"/>
                      </a:cubicBezTo>
                      <a:cubicBezTo>
                        <a:pt x="70" y="44"/>
                        <a:pt x="69" y="39"/>
                        <a:pt x="68" y="36"/>
                      </a:cubicBezTo>
                      <a:cubicBezTo>
                        <a:pt x="65" y="39"/>
                        <a:pt x="61" y="41"/>
                        <a:pt x="56" y="41"/>
                      </a:cubicBezTo>
                      <a:cubicBezTo>
                        <a:pt x="47" y="41"/>
                        <a:pt x="40" y="34"/>
                        <a:pt x="40" y="25"/>
                      </a:cubicBezTo>
                      <a:cubicBezTo>
                        <a:pt x="40" y="17"/>
                        <a:pt x="47" y="9"/>
                        <a:pt x="56" y="9"/>
                      </a:cubicBezTo>
                      <a:cubicBezTo>
                        <a:pt x="65" y="9"/>
                        <a:pt x="72" y="17"/>
                        <a:pt x="72" y="25"/>
                      </a:cubicBezTo>
                      <a:cubicBezTo>
                        <a:pt x="72" y="27"/>
                        <a:pt x="72" y="29"/>
                        <a:pt x="71" y="31"/>
                      </a:cubicBezTo>
                      <a:cubicBezTo>
                        <a:pt x="76" y="50"/>
                        <a:pt x="76" y="50"/>
                        <a:pt x="76" y="50"/>
                      </a:cubicBezTo>
                      <a:close/>
                    </a:path>
                  </a:pathLst>
                </a:custGeom>
                <a:solidFill>
                  <a:srgbClr val="EDC3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baseline="-25000" dirty="0">
                    <a:solidFill>
                      <a:srgbClr val="505050"/>
                    </a:solidFill>
                  </a:endParaRPr>
                </a:p>
              </p:txBody>
            </p:sp>
          </p:grpSp>
        </p:grpSp>
        <p:grpSp>
          <p:nvGrpSpPr>
            <p:cNvPr id="24" name="Group 23"/>
            <p:cNvGrpSpPr/>
            <p:nvPr/>
          </p:nvGrpSpPr>
          <p:grpSpPr>
            <a:xfrm>
              <a:off x="3280900" y="3184584"/>
              <a:ext cx="5508645" cy="841899"/>
              <a:chOff x="3533313" y="3141063"/>
              <a:chExt cx="5508645" cy="841899"/>
            </a:xfrm>
            <a:solidFill>
              <a:srgbClr val="EDC30D"/>
            </a:solidFill>
          </p:grpSpPr>
          <p:sp>
            <p:nvSpPr>
              <p:cNvPr id="25" name="Title 1"/>
              <p:cNvSpPr txBox="1">
                <a:spLocks/>
              </p:cNvSpPr>
              <p:nvPr/>
            </p:nvSpPr>
            <p:spPr>
              <a:xfrm>
                <a:off x="3533313" y="3141063"/>
                <a:ext cx="2286000" cy="822960"/>
              </a:xfrm>
              <a:prstGeom prst="rect">
                <a:avLst/>
              </a:prstGeom>
              <a:solidFill>
                <a:srgbClr val="EDC30D"/>
              </a:solidFill>
            </p:spPr>
            <p:txBody>
              <a:bodyPr vert="horz" wrap="square" lIns="143407" tIns="89630" rIns="143407" bIns="89630"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spcBef>
                    <a:spcPct val="20000"/>
                  </a:spcBef>
                  <a:buSzPct val="90000"/>
                </a:pPr>
                <a:r>
                  <a:rPr sz="2400" dirty="0">
                    <a:solidFill>
                      <a:schemeClr val="tx1"/>
                    </a:solidFill>
                    <a:latin typeface="Segoe UI Semibold" panose="020B0702040204020203" pitchFamily="34" charset="0"/>
                    <a:cs typeface="Segoe UI Semibold" panose="020B0702040204020203" pitchFamily="34" charset="0"/>
                  </a:rPr>
                  <a:t>2</a:t>
                </a:r>
                <a:r>
                  <a:rPr sz="2400" baseline="30000" dirty="0">
                    <a:solidFill>
                      <a:schemeClr val="tx1"/>
                    </a:solidFill>
                    <a:latin typeface="Segoe UI Semibold" panose="020B0702040204020203" pitchFamily="34" charset="0"/>
                    <a:cs typeface="Segoe UI Semibold" panose="020B0702040204020203" pitchFamily="34" charset="0"/>
                  </a:rPr>
                  <a:t>nd</a:t>
                </a:r>
                <a:r>
                  <a:rPr sz="2400" dirty="0">
                    <a:solidFill>
                      <a:schemeClr val="tx1"/>
                    </a:solidFill>
                    <a:latin typeface="Segoe UI Semibold" panose="020B0702040204020203" pitchFamily="34" charset="0"/>
                    <a:cs typeface="Segoe UI Semibold" panose="020B0702040204020203" pitchFamily="34" charset="0"/>
                  </a:rPr>
                  <a:t> wave</a:t>
                </a:r>
                <a:br>
                  <a:rPr sz="2400" dirty="0">
                    <a:solidFill>
                      <a:schemeClr val="tx1"/>
                    </a:solidFill>
                    <a:latin typeface="Segoe UI Semibold" panose="020B0702040204020203" pitchFamily="34" charset="0"/>
                    <a:cs typeface="Segoe UI Semibold" panose="020B0702040204020203" pitchFamily="34" charset="0"/>
                  </a:rPr>
                </a:br>
                <a:r>
                  <a:rPr lang="en-US" sz="2400" spc="0" dirty="0">
                    <a:solidFill>
                      <a:schemeClr val="tx1"/>
                    </a:solidFill>
                    <a:latin typeface="+mn-lt"/>
                    <a:cs typeface="+mn-cs"/>
                  </a:rPr>
                  <a:t>Self-service BI</a:t>
                </a:r>
              </a:p>
            </p:txBody>
          </p:sp>
          <p:cxnSp>
            <p:nvCxnSpPr>
              <p:cNvPr id="26" name="Straight Connector 25"/>
              <p:cNvCxnSpPr/>
              <p:nvPr/>
            </p:nvCxnSpPr>
            <p:spPr>
              <a:xfrm>
                <a:off x="3533314" y="3924477"/>
                <a:ext cx="5508644" cy="58485"/>
              </a:xfrm>
              <a:prstGeom prst="line">
                <a:avLst/>
              </a:prstGeom>
              <a:grpFill/>
              <a:ln w="3175">
                <a:solidFill>
                  <a:srgbClr val="EDC30D"/>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4" name="Group 33"/>
          <p:cNvGrpSpPr/>
          <p:nvPr/>
        </p:nvGrpSpPr>
        <p:grpSpPr>
          <a:xfrm>
            <a:off x="0" y="4323238"/>
            <a:ext cx="12192000" cy="2752476"/>
            <a:chOff x="0" y="4323238"/>
            <a:chExt cx="12192000" cy="2752476"/>
          </a:xfrm>
        </p:grpSpPr>
        <p:sp>
          <p:nvSpPr>
            <p:cNvPr id="35" name="Flowchart: Document 3"/>
            <p:cNvSpPr/>
            <p:nvPr/>
          </p:nvSpPr>
          <p:spPr bwMode="auto">
            <a:xfrm flipH="1" flipV="1">
              <a:off x="0" y="4323238"/>
              <a:ext cx="12192000" cy="2752476"/>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1667 h 22237"/>
                <a:gd name="connsiteX1" fmla="*/ 21600 w 21600"/>
                <a:gd name="connsiteY1" fmla="*/ 1667 h 22237"/>
                <a:gd name="connsiteX2" fmla="*/ 21578 w 21600"/>
                <a:gd name="connsiteY2" fmla="*/ 1666 h 22237"/>
                <a:gd name="connsiteX3" fmla="*/ 0 w 21600"/>
                <a:gd name="connsiteY3" fmla="*/ 21839 h 22237"/>
                <a:gd name="connsiteX4" fmla="*/ 0 w 21600"/>
                <a:gd name="connsiteY4" fmla="*/ 1667 h 22237"/>
                <a:gd name="connsiteX0" fmla="*/ 0 w 21600"/>
                <a:gd name="connsiteY0" fmla="*/ 1708 h 22278"/>
                <a:gd name="connsiteX1" fmla="*/ 21600 w 21600"/>
                <a:gd name="connsiteY1" fmla="*/ 1708 h 22278"/>
                <a:gd name="connsiteX2" fmla="*/ 21578 w 21600"/>
                <a:gd name="connsiteY2" fmla="*/ 1661 h 22278"/>
                <a:gd name="connsiteX3" fmla="*/ 0 w 21600"/>
                <a:gd name="connsiteY3" fmla="*/ 21880 h 22278"/>
                <a:gd name="connsiteX4" fmla="*/ 0 w 21600"/>
                <a:gd name="connsiteY4" fmla="*/ 1708 h 22278"/>
                <a:gd name="connsiteX0" fmla="*/ 0 w 21600"/>
                <a:gd name="connsiteY0" fmla="*/ 1668 h 22238"/>
                <a:gd name="connsiteX1" fmla="*/ 21600 w 21600"/>
                <a:gd name="connsiteY1" fmla="*/ 1668 h 22238"/>
                <a:gd name="connsiteX2" fmla="*/ 21578 w 21600"/>
                <a:gd name="connsiteY2" fmla="*/ 1667 h 22238"/>
                <a:gd name="connsiteX3" fmla="*/ 0 w 21600"/>
                <a:gd name="connsiteY3" fmla="*/ 21840 h 22238"/>
                <a:gd name="connsiteX4" fmla="*/ 0 w 21600"/>
                <a:gd name="connsiteY4" fmla="*/ 1668 h 22238"/>
                <a:gd name="connsiteX0" fmla="*/ 0 w 21600"/>
                <a:gd name="connsiteY0" fmla="*/ 1668 h 22238"/>
                <a:gd name="connsiteX1" fmla="*/ 21600 w 21600"/>
                <a:gd name="connsiteY1" fmla="*/ 1668 h 22238"/>
                <a:gd name="connsiteX2" fmla="*/ 21588 w 21600"/>
                <a:gd name="connsiteY2" fmla="*/ 1667 h 22238"/>
                <a:gd name="connsiteX3" fmla="*/ 0 w 21600"/>
                <a:gd name="connsiteY3" fmla="*/ 21840 h 22238"/>
                <a:gd name="connsiteX4" fmla="*/ 0 w 21600"/>
                <a:gd name="connsiteY4" fmla="*/ 1668 h 22238"/>
                <a:gd name="connsiteX0" fmla="*/ 0 w 21607"/>
                <a:gd name="connsiteY0" fmla="*/ 1648 h 22219"/>
                <a:gd name="connsiteX1" fmla="*/ 21600 w 21607"/>
                <a:gd name="connsiteY1" fmla="*/ 1648 h 22219"/>
                <a:gd name="connsiteX2" fmla="*/ 21607 w 21607"/>
                <a:gd name="connsiteY2" fmla="*/ 1670 h 22219"/>
                <a:gd name="connsiteX3" fmla="*/ 0 w 21607"/>
                <a:gd name="connsiteY3" fmla="*/ 21820 h 22219"/>
                <a:gd name="connsiteX4" fmla="*/ 0 w 21607"/>
                <a:gd name="connsiteY4" fmla="*/ 1648 h 22219"/>
                <a:gd name="connsiteX0" fmla="*/ 0 w 21600"/>
                <a:gd name="connsiteY0" fmla="*/ 1648 h 22219"/>
                <a:gd name="connsiteX1" fmla="*/ 21600 w 21600"/>
                <a:gd name="connsiteY1" fmla="*/ 1648 h 22219"/>
                <a:gd name="connsiteX2" fmla="*/ 21597 w 21600"/>
                <a:gd name="connsiteY2" fmla="*/ 1670 h 22219"/>
                <a:gd name="connsiteX3" fmla="*/ 0 w 21600"/>
                <a:gd name="connsiteY3" fmla="*/ 21820 h 22219"/>
                <a:gd name="connsiteX4" fmla="*/ 0 w 21600"/>
                <a:gd name="connsiteY4" fmla="*/ 1648 h 2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2219">
                  <a:moveTo>
                    <a:pt x="0" y="1648"/>
                  </a:moveTo>
                  <a:lnTo>
                    <a:pt x="21600" y="1648"/>
                  </a:lnTo>
                  <a:cubicBezTo>
                    <a:pt x="21600" y="7422"/>
                    <a:pt x="21597" y="-4104"/>
                    <a:pt x="21597" y="1670"/>
                  </a:cubicBezTo>
                  <a:cubicBezTo>
                    <a:pt x="10797" y="1670"/>
                    <a:pt x="10800" y="25570"/>
                    <a:pt x="0" y="21820"/>
                  </a:cubicBezTo>
                  <a:lnTo>
                    <a:pt x="0" y="1648"/>
                  </a:lnTo>
                  <a:close/>
                </a:path>
              </a:pathLst>
            </a:cu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6" name="Group 35"/>
            <p:cNvGrpSpPr/>
            <p:nvPr/>
          </p:nvGrpSpPr>
          <p:grpSpPr>
            <a:xfrm>
              <a:off x="9440040" y="4940049"/>
              <a:ext cx="2167592" cy="1126120"/>
              <a:chOff x="9504208" y="4624939"/>
              <a:chExt cx="2167592" cy="1126120"/>
            </a:xfrm>
            <a:solidFill>
              <a:srgbClr val="EDC30D"/>
            </a:solidFill>
          </p:grpSpPr>
          <p:sp>
            <p:nvSpPr>
              <p:cNvPr id="40" name="TextBox 4"/>
              <p:cNvSpPr txBox="1"/>
              <p:nvPr/>
            </p:nvSpPr>
            <p:spPr>
              <a:xfrm>
                <a:off x="9504208" y="5418660"/>
                <a:ext cx="2167592" cy="332399"/>
              </a:xfrm>
              <a:prstGeom prst="rect">
                <a:avLst/>
              </a:prstGeom>
              <a:noFill/>
            </p:spPr>
            <p:txBody>
              <a:bodyPr wrap="square" lIns="0" tIns="0" rIns="0" bIns="0" rtlCol="0">
                <a:spAutoFit/>
              </a:bodyPr>
              <a:lstStyle/>
              <a:p>
                <a:pPr algn="ctr" defTabSz="914192">
                  <a:lnSpc>
                    <a:spcPct val="90000"/>
                  </a:lnSpc>
                  <a:spcAft>
                    <a:spcPts val="588"/>
                  </a:spcAft>
                </a:pPr>
                <a:r>
                  <a:rPr lang="en-US" sz="2400" spc="-100" dirty="0">
                    <a:ln w="3175">
                      <a:noFill/>
                    </a:ln>
                    <a:solidFill>
                      <a:srgbClr val="EDC30D"/>
                    </a:solidFill>
                    <a:cs typeface="Segoe UI Semibold" panose="020B0702040204020203" pitchFamily="34" charset="0"/>
                  </a:rPr>
                  <a:t>IT to end user</a:t>
                </a:r>
              </a:p>
            </p:txBody>
          </p:sp>
          <p:sp>
            <p:nvSpPr>
              <p:cNvPr id="41" name="Freeform 13"/>
              <p:cNvSpPr>
                <a:spLocks noChangeAspect="1" noEditPoints="1"/>
              </p:cNvSpPr>
              <p:nvPr/>
            </p:nvSpPr>
            <p:spPr bwMode="auto">
              <a:xfrm>
                <a:off x="10640907" y="4624939"/>
                <a:ext cx="657484" cy="667042"/>
              </a:xfrm>
              <a:custGeom>
                <a:avLst/>
                <a:gdLst>
                  <a:gd name="T0" fmla="*/ 147 w 288"/>
                  <a:gd name="T1" fmla="*/ 116 h 293"/>
                  <a:gd name="T2" fmla="*/ 147 w 288"/>
                  <a:gd name="T3" fmla="*/ 116 h 293"/>
                  <a:gd name="T4" fmla="*/ 147 w 288"/>
                  <a:gd name="T5" fmla="*/ 116 h 293"/>
                  <a:gd name="T6" fmla="*/ 203 w 288"/>
                  <a:gd name="T7" fmla="*/ 58 h 293"/>
                  <a:gd name="T8" fmla="*/ 146 w 288"/>
                  <a:gd name="T9" fmla="*/ 1 h 293"/>
                  <a:gd name="T10" fmla="*/ 106 w 288"/>
                  <a:gd name="T11" fmla="*/ 18 h 293"/>
                  <a:gd name="T12" fmla="*/ 90 w 288"/>
                  <a:gd name="T13" fmla="*/ 59 h 293"/>
                  <a:gd name="T14" fmla="*/ 107 w 288"/>
                  <a:gd name="T15" fmla="*/ 99 h 293"/>
                  <a:gd name="T16" fmla="*/ 147 w 288"/>
                  <a:gd name="T17" fmla="*/ 116 h 293"/>
                  <a:gd name="T18" fmla="*/ 240 w 288"/>
                  <a:gd name="T19" fmla="*/ 293 h 293"/>
                  <a:gd name="T20" fmla="*/ 288 w 288"/>
                  <a:gd name="T21" fmla="*/ 292 h 293"/>
                  <a:gd name="T22" fmla="*/ 255 w 288"/>
                  <a:gd name="T23" fmla="*/ 185 h 293"/>
                  <a:gd name="T24" fmla="*/ 189 w 288"/>
                  <a:gd name="T25" fmla="*/ 135 h 293"/>
                  <a:gd name="T26" fmla="*/ 172 w 288"/>
                  <a:gd name="T27" fmla="*/ 135 h 293"/>
                  <a:gd name="T28" fmla="*/ 172 w 288"/>
                  <a:gd name="T29" fmla="*/ 136 h 293"/>
                  <a:gd name="T30" fmla="*/ 173 w 288"/>
                  <a:gd name="T31" fmla="*/ 137 h 293"/>
                  <a:gd name="T32" fmla="*/ 172 w 288"/>
                  <a:gd name="T33" fmla="*/ 139 h 293"/>
                  <a:gd name="T34" fmla="*/ 161 w 288"/>
                  <a:gd name="T35" fmla="*/ 155 h 293"/>
                  <a:gd name="T36" fmla="*/ 173 w 288"/>
                  <a:gd name="T37" fmla="*/ 232 h 293"/>
                  <a:gd name="T38" fmla="*/ 148 w 288"/>
                  <a:gd name="T39" fmla="*/ 263 h 293"/>
                  <a:gd name="T40" fmla="*/ 138 w 288"/>
                  <a:gd name="T41" fmla="*/ 250 h 293"/>
                  <a:gd name="T42" fmla="*/ 123 w 288"/>
                  <a:gd name="T43" fmla="*/ 233 h 293"/>
                  <a:gd name="T44" fmla="*/ 133 w 288"/>
                  <a:gd name="T45" fmla="*/ 155 h 293"/>
                  <a:gd name="T46" fmla="*/ 122 w 288"/>
                  <a:gd name="T47" fmla="*/ 139 h 293"/>
                  <a:gd name="T48" fmla="*/ 122 w 288"/>
                  <a:gd name="T49" fmla="*/ 138 h 293"/>
                  <a:gd name="T50" fmla="*/ 122 w 288"/>
                  <a:gd name="T51" fmla="*/ 136 h 293"/>
                  <a:gd name="T52" fmla="*/ 122 w 288"/>
                  <a:gd name="T53" fmla="*/ 135 h 293"/>
                  <a:gd name="T54" fmla="*/ 101 w 288"/>
                  <a:gd name="T55" fmla="*/ 135 h 293"/>
                  <a:gd name="T56" fmla="*/ 33 w 288"/>
                  <a:gd name="T57" fmla="*/ 185 h 293"/>
                  <a:gd name="T58" fmla="*/ 0 w 288"/>
                  <a:gd name="T59" fmla="*/ 293 h 293"/>
                  <a:gd name="T60" fmla="*/ 49 w 288"/>
                  <a:gd name="T61" fmla="*/ 293 h 293"/>
                  <a:gd name="T62" fmla="*/ 69 w 288"/>
                  <a:gd name="T63" fmla="*/ 222 h 293"/>
                  <a:gd name="T64" fmla="*/ 84 w 288"/>
                  <a:gd name="T65" fmla="*/ 222 h 293"/>
                  <a:gd name="T66" fmla="*/ 63 w 288"/>
                  <a:gd name="T67" fmla="*/ 293 h 293"/>
                  <a:gd name="T68" fmla="*/ 225 w 288"/>
                  <a:gd name="T69" fmla="*/ 293 h 293"/>
                  <a:gd name="T70" fmla="*/ 205 w 288"/>
                  <a:gd name="T71" fmla="*/ 221 h 293"/>
                  <a:gd name="T72" fmla="*/ 219 w 288"/>
                  <a:gd name="T73" fmla="*/ 221 h 293"/>
                  <a:gd name="T74" fmla="*/ 240 w 288"/>
                  <a:gd name="T75" fmla="*/ 293 h 293"/>
                  <a:gd name="T76" fmla="*/ 154 w 288"/>
                  <a:gd name="T77" fmla="*/ 150 h 293"/>
                  <a:gd name="T78" fmla="*/ 164 w 288"/>
                  <a:gd name="T79" fmla="*/ 138 h 293"/>
                  <a:gd name="T80" fmla="*/ 164 w 288"/>
                  <a:gd name="T81" fmla="*/ 137 h 293"/>
                  <a:gd name="T82" fmla="*/ 162 w 288"/>
                  <a:gd name="T83" fmla="*/ 135 h 293"/>
                  <a:gd name="T84" fmla="*/ 158 w 288"/>
                  <a:gd name="T85" fmla="*/ 132 h 293"/>
                  <a:gd name="T86" fmla="*/ 147 w 288"/>
                  <a:gd name="T87" fmla="*/ 130 h 293"/>
                  <a:gd name="T88" fmla="*/ 137 w 288"/>
                  <a:gd name="T89" fmla="*/ 132 h 293"/>
                  <a:gd name="T90" fmla="*/ 132 w 288"/>
                  <a:gd name="T91" fmla="*/ 135 h 293"/>
                  <a:gd name="T92" fmla="*/ 131 w 288"/>
                  <a:gd name="T93" fmla="*/ 138 h 293"/>
                  <a:gd name="T94" fmla="*/ 131 w 288"/>
                  <a:gd name="T95" fmla="*/ 138 h 293"/>
                  <a:gd name="T96" fmla="*/ 140 w 288"/>
                  <a:gd name="T97" fmla="*/ 150 h 293"/>
                  <a:gd name="T98" fmla="*/ 143 w 288"/>
                  <a:gd name="T99" fmla="*/ 152 h 293"/>
                  <a:gd name="T100" fmla="*/ 132 w 288"/>
                  <a:gd name="T101" fmla="*/ 230 h 293"/>
                  <a:gd name="T102" fmla="*/ 144 w 288"/>
                  <a:gd name="T103" fmla="*/ 244 h 293"/>
                  <a:gd name="T104" fmla="*/ 146 w 288"/>
                  <a:gd name="T105" fmla="*/ 247 h 293"/>
                  <a:gd name="T106" fmla="*/ 148 w 288"/>
                  <a:gd name="T107" fmla="*/ 249 h 293"/>
                  <a:gd name="T108" fmla="*/ 150 w 288"/>
                  <a:gd name="T109" fmla="*/ 247 h 293"/>
                  <a:gd name="T110" fmla="*/ 152 w 288"/>
                  <a:gd name="T111" fmla="*/ 244 h 293"/>
                  <a:gd name="T112" fmla="*/ 164 w 288"/>
                  <a:gd name="T113" fmla="*/ 230 h 293"/>
                  <a:gd name="T114" fmla="*/ 152 w 288"/>
                  <a:gd name="T115" fmla="*/ 152 h 293"/>
                  <a:gd name="T116" fmla="*/ 154 w 288"/>
                  <a:gd name="T117" fmla="*/ 15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8" h="293">
                    <a:moveTo>
                      <a:pt x="147" y="116"/>
                    </a:moveTo>
                    <a:cubicBezTo>
                      <a:pt x="147" y="116"/>
                      <a:pt x="147" y="116"/>
                      <a:pt x="147" y="116"/>
                    </a:cubicBezTo>
                    <a:cubicBezTo>
                      <a:pt x="147" y="116"/>
                      <a:pt x="147" y="116"/>
                      <a:pt x="147" y="116"/>
                    </a:cubicBezTo>
                    <a:cubicBezTo>
                      <a:pt x="178" y="115"/>
                      <a:pt x="203" y="89"/>
                      <a:pt x="203" y="58"/>
                    </a:cubicBezTo>
                    <a:cubicBezTo>
                      <a:pt x="202" y="26"/>
                      <a:pt x="177" y="0"/>
                      <a:pt x="146" y="1"/>
                    </a:cubicBezTo>
                    <a:cubicBezTo>
                      <a:pt x="131" y="1"/>
                      <a:pt x="117" y="7"/>
                      <a:pt x="106" y="18"/>
                    </a:cubicBezTo>
                    <a:cubicBezTo>
                      <a:pt x="96" y="29"/>
                      <a:pt x="90" y="43"/>
                      <a:pt x="90" y="59"/>
                    </a:cubicBezTo>
                    <a:cubicBezTo>
                      <a:pt x="90" y="74"/>
                      <a:pt x="96" y="89"/>
                      <a:pt x="107" y="99"/>
                    </a:cubicBezTo>
                    <a:cubicBezTo>
                      <a:pt x="118" y="110"/>
                      <a:pt x="132" y="116"/>
                      <a:pt x="147" y="116"/>
                    </a:cubicBezTo>
                    <a:close/>
                    <a:moveTo>
                      <a:pt x="240" y="293"/>
                    </a:moveTo>
                    <a:cubicBezTo>
                      <a:pt x="288" y="292"/>
                      <a:pt x="288" y="292"/>
                      <a:pt x="288" y="292"/>
                    </a:cubicBezTo>
                    <a:cubicBezTo>
                      <a:pt x="255" y="185"/>
                      <a:pt x="255" y="185"/>
                      <a:pt x="255" y="185"/>
                    </a:cubicBezTo>
                    <a:cubicBezTo>
                      <a:pt x="250" y="167"/>
                      <a:pt x="228" y="136"/>
                      <a:pt x="189" y="135"/>
                    </a:cubicBezTo>
                    <a:cubicBezTo>
                      <a:pt x="172" y="135"/>
                      <a:pt x="172" y="135"/>
                      <a:pt x="172" y="135"/>
                    </a:cubicBezTo>
                    <a:cubicBezTo>
                      <a:pt x="172" y="135"/>
                      <a:pt x="172" y="135"/>
                      <a:pt x="172" y="136"/>
                    </a:cubicBezTo>
                    <a:cubicBezTo>
                      <a:pt x="173" y="137"/>
                      <a:pt x="173" y="137"/>
                      <a:pt x="173" y="137"/>
                    </a:cubicBezTo>
                    <a:cubicBezTo>
                      <a:pt x="172" y="139"/>
                      <a:pt x="172" y="139"/>
                      <a:pt x="172" y="139"/>
                    </a:cubicBezTo>
                    <a:cubicBezTo>
                      <a:pt x="172" y="143"/>
                      <a:pt x="168" y="148"/>
                      <a:pt x="161" y="155"/>
                    </a:cubicBezTo>
                    <a:cubicBezTo>
                      <a:pt x="173" y="232"/>
                      <a:pt x="173" y="232"/>
                      <a:pt x="173" y="232"/>
                    </a:cubicBezTo>
                    <a:cubicBezTo>
                      <a:pt x="148" y="263"/>
                      <a:pt x="148" y="263"/>
                      <a:pt x="148" y="263"/>
                    </a:cubicBezTo>
                    <a:cubicBezTo>
                      <a:pt x="138" y="250"/>
                      <a:pt x="138" y="250"/>
                      <a:pt x="138" y="250"/>
                    </a:cubicBezTo>
                    <a:cubicBezTo>
                      <a:pt x="123" y="233"/>
                      <a:pt x="123" y="233"/>
                      <a:pt x="123" y="233"/>
                    </a:cubicBezTo>
                    <a:cubicBezTo>
                      <a:pt x="133" y="155"/>
                      <a:pt x="133" y="155"/>
                      <a:pt x="133" y="155"/>
                    </a:cubicBezTo>
                    <a:cubicBezTo>
                      <a:pt x="126" y="149"/>
                      <a:pt x="122" y="143"/>
                      <a:pt x="122" y="139"/>
                    </a:cubicBezTo>
                    <a:cubicBezTo>
                      <a:pt x="122" y="138"/>
                      <a:pt x="122" y="138"/>
                      <a:pt x="122" y="138"/>
                    </a:cubicBezTo>
                    <a:cubicBezTo>
                      <a:pt x="122" y="136"/>
                      <a:pt x="122" y="136"/>
                      <a:pt x="122" y="136"/>
                    </a:cubicBezTo>
                    <a:cubicBezTo>
                      <a:pt x="122" y="136"/>
                      <a:pt x="122" y="135"/>
                      <a:pt x="122" y="135"/>
                    </a:cubicBezTo>
                    <a:cubicBezTo>
                      <a:pt x="101" y="135"/>
                      <a:pt x="101" y="135"/>
                      <a:pt x="101" y="135"/>
                    </a:cubicBezTo>
                    <a:cubicBezTo>
                      <a:pt x="61" y="135"/>
                      <a:pt x="39" y="167"/>
                      <a:pt x="33" y="185"/>
                    </a:cubicBezTo>
                    <a:cubicBezTo>
                      <a:pt x="0" y="293"/>
                      <a:pt x="0" y="293"/>
                      <a:pt x="0" y="293"/>
                    </a:cubicBezTo>
                    <a:cubicBezTo>
                      <a:pt x="49" y="293"/>
                      <a:pt x="49" y="293"/>
                      <a:pt x="49" y="293"/>
                    </a:cubicBezTo>
                    <a:cubicBezTo>
                      <a:pt x="69" y="222"/>
                      <a:pt x="69" y="222"/>
                      <a:pt x="69" y="222"/>
                    </a:cubicBezTo>
                    <a:cubicBezTo>
                      <a:pt x="84" y="222"/>
                      <a:pt x="84" y="222"/>
                      <a:pt x="84" y="222"/>
                    </a:cubicBezTo>
                    <a:cubicBezTo>
                      <a:pt x="63" y="293"/>
                      <a:pt x="63" y="293"/>
                      <a:pt x="63" y="293"/>
                    </a:cubicBezTo>
                    <a:cubicBezTo>
                      <a:pt x="225" y="293"/>
                      <a:pt x="225" y="293"/>
                      <a:pt x="225" y="293"/>
                    </a:cubicBezTo>
                    <a:cubicBezTo>
                      <a:pt x="205" y="221"/>
                      <a:pt x="205" y="221"/>
                      <a:pt x="205" y="221"/>
                    </a:cubicBezTo>
                    <a:cubicBezTo>
                      <a:pt x="219" y="221"/>
                      <a:pt x="219" y="221"/>
                      <a:pt x="219" y="221"/>
                    </a:cubicBezTo>
                    <a:lnTo>
                      <a:pt x="240" y="293"/>
                    </a:lnTo>
                    <a:close/>
                    <a:moveTo>
                      <a:pt x="154" y="150"/>
                    </a:moveTo>
                    <a:cubicBezTo>
                      <a:pt x="163" y="142"/>
                      <a:pt x="164" y="138"/>
                      <a:pt x="164" y="138"/>
                    </a:cubicBezTo>
                    <a:cubicBezTo>
                      <a:pt x="164" y="137"/>
                      <a:pt x="164" y="137"/>
                      <a:pt x="164" y="137"/>
                    </a:cubicBezTo>
                    <a:cubicBezTo>
                      <a:pt x="164" y="137"/>
                      <a:pt x="163" y="136"/>
                      <a:pt x="162" y="135"/>
                    </a:cubicBezTo>
                    <a:cubicBezTo>
                      <a:pt x="161" y="134"/>
                      <a:pt x="160" y="133"/>
                      <a:pt x="158" y="132"/>
                    </a:cubicBezTo>
                    <a:cubicBezTo>
                      <a:pt x="155" y="131"/>
                      <a:pt x="151" y="130"/>
                      <a:pt x="147" y="130"/>
                    </a:cubicBezTo>
                    <a:cubicBezTo>
                      <a:pt x="144" y="130"/>
                      <a:pt x="140" y="131"/>
                      <a:pt x="137" y="132"/>
                    </a:cubicBezTo>
                    <a:cubicBezTo>
                      <a:pt x="135" y="133"/>
                      <a:pt x="133" y="134"/>
                      <a:pt x="132" y="135"/>
                    </a:cubicBezTo>
                    <a:cubicBezTo>
                      <a:pt x="131" y="136"/>
                      <a:pt x="131" y="137"/>
                      <a:pt x="131" y="138"/>
                    </a:cubicBezTo>
                    <a:cubicBezTo>
                      <a:pt x="131" y="138"/>
                      <a:pt x="131" y="138"/>
                      <a:pt x="131" y="138"/>
                    </a:cubicBezTo>
                    <a:cubicBezTo>
                      <a:pt x="131" y="138"/>
                      <a:pt x="131" y="142"/>
                      <a:pt x="140" y="150"/>
                    </a:cubicBezTo>
                    <a:cubicBezTo>
                      <a:pt x="143" y="152"/>
                      <a:pt x="143" y="152"/>
                      <a:pt x="143" y="152"/>
                    </a:cubicBezTo>
                    <a:cubicBezTo>
                      <a:pt x="132" y="230"/>
                      <a:pt x="132" y="230"/>
                      <a:pt x="132" y="230"/>
                    </a:cubicBezTo>
                    <a:cubicBezTo>
                      <a:pt x="144" y="244"/>
                      <a:pt x="144" y="244"/>
                      <a:pt x="144" y="244"/>
                    </a:cubicBezTo>
                    <a:cubicBezTo>
                      <a:pt x="146" y="247"/>
                      <a:pt x="146" y="247"/>
                      <a:pt x="146" y="247"/>
                    </a:cubicBezTo>
                    <a:cubicBezTo>
                      <a:pt x="148" y="249"/>
                      <a:pt x="148" y="249"/>
                      <a:pt x="148" y="249"/>
                    </a:cubicBezTo>
                    <a:cubicBezTo>
                      <a:pt x="150" y="247"/>
                      <a:pt x="150" y="247"/>
                      <a:pt x="150" y="247"/>
                    </a:cubicBezTo>
                    <a:cubicBezTo>
                      <a:pt x="152" y="244"/>
                      <a:pt x="152" y="244"/>
                      <a:pt x="152" y="244"/>
                    </a:cubicBezTo>
                    <a:cubicBezTo>
                      <a:pt x="164" y="230"/>
                      <a:pt x="164" y="230"/>
                      <a:pt x="164" y="230"/>
                    </a:cubicBezTo>
                    <a:cubicBezTo>
                      <a:pt x="152" y="152"/>
                      <a:pt x="152" y="152"/>
                      <a:pt x="152" y="152"/>
                    </a:cubicBezTo>
                    <a:lnTo>
                      <a:pt x="154" y="150"/>
                    </a:lnTo>
                    <a:close/>
                  </a:path>
                </a:pathLst>
              </a:custGeom>
              <a:grpFill/>
              <a:ln>
                <a:noFill/>
              </a:ln>
              <a:extLst/>
            </p:spPr>
            <p:txBody>
              <a:bodyPr vert="horz" wrap="square" lIns="91427" tIns="45713" rIns="91427" bIns="45713" numCol="1" anchor="t" anchorCtr="0" compatLnSpc="1">
                <a:prstTxWarp prst="textNoShape">
                  <a:avLst/>
                </a:prstTxWarp>
              </a:bodyPr>
              <a:lstStyle/>
              <a:p>
                <a:pPr defTabSz="914225"/>
                <a:endParaRPr lang="en-US" dirty="0">
                  <a:solidFill>
                    <a:srgbClr val="505050"/>
                  </a:solidFill>
                </a:endParaRPr>
              </a:p>
            </p:txBody>
          </p:sp>
          <p:sp>
            <p:nvSpPr>
              <p:cNvPr id="42" name="Freeform 25"/>
              <p:cNvSpPr>
                <a:spLocks noChangeAspect="1" noEditPoints="1"/>
              </p:cNvSpPr>
              <p:nvPr/>
            </p:nvSpPr>
            <p:spPr bwMode="auto">
              <a:xfrm>
                <a:off x="9890691" y="4646581"/>
                <a:ext cx="637477" cy="685800"/>
              </a:xfrm>
              <a:custGeom>
                <a:avLst/>
                <a:gdLst>
                  <a:gd name="T0" fmla="*/ 106 w 287"/>
                  <a:gd name="T1" fmla="*/ 17 h 309"/>
                  <a:gd name="T2" fmla="*/ 147 w 287"/>
                  <a:gd name="T3" fmla="*/ 115 h 309"/>
                  <a:gd name="T4" fmla="*/ 107 w 287"/>
                  <a:gd name="T5" fmla="*/ 99 h 309"/>
                  <a:gd name="T6" fmla="*/ 195 w 287"/>
                  <a:gd name="T7" fmla="*/ 238 h 309"/>
                  <a:gd name="T8" fmla="*/ 207 w 287"/>
                  <a:gd name="T9" fmla="*/ 218 h 309"/>
                  <a:gd name="T10" fmla="*/ 226 w 287"/>
                  <a:gd name="T11" fmla="*/ 216 h 309"/>
                  <a:gd name="T12" fmla="*/ 243 w 287"/>
                  <a:gd name="T13" fmla="*/ 180 h 309"/>
                  <a:gd name="T14" fmla="*/ 241 w 287"/>
                  <a:gd name="T15" fmla="*/ 177 h 309"/>
                  <a:gd name="T16" fmla="*/ 229 w 287"/>
                  <a:gd name="T17" fmla="*/ 191 h 309"/>
                  <a:gd name="T18" fmla="*/ 217 w 287"/>
                  <a:gd name="T19" fmla="*/ 203 h 309"/>
                  <a:gd name="T20" fmla="*/ 208 w 287"/>
                  <a:gd name="T21" fmla="*/ 200 h 309"/>
                  <a:gd name="T22" fmla="*/ 198 w 287"/>
                  <a:gd name="T23" fmla="*/ 191 h 309"/>
                  <a:gd name="T24" fmla="*/ 204 w 287"/>
                  <a:gd name="T25" fmla="*/ 175 h 309"/>
                  <a:gd name="T26" fmla="*/ 217 w 287"/>
                  <a:gd name="T27" fmla="*/ 172 h 309"/>
                  <a:gd name="T28" fmla="*/ 211 w 287"/>
                  <a:gd name="T29" fmla="*/ 157 h 309"/>
                  <a:gd name="T30" fmla="*/ 191 w 287"/>
                  <a:gd name="T31" fmla="*/ 166 h 309"/>
                  <a:gd name="T32" fmla="*/ 189 w 287"/>
                  <a:gd name="T33" fmla="*/ 203 h 309"/>
                  <a:gd name="T34" fmla="*/ 159 w 287"/>
                  <a:gd name="T35" fmla="*/ 250 h 309"/>
                  <a:gd name="T36" fmla="*/ 144 w 287"/>
                  <a:gd name="T37" fmla="*/ 250 h 309"/>
                  <a:gd name="T38" fmla="*/ 128 w 287"/>
                  <a:gd name="T39" fmla="*/ 288 h 309"/>
                  <a:gd name="T40" fmla="*/ 140 w 287"/>
                  <a:gd name="T41" fmla="*/ 287 h 309"/>
                  <a:gd name="T42" fmla="*/ 142 w 287"/>
                  <a:gd name="T43" fmla="*/ 272 h 309"/>
                  <a:gd name="T44" fmla="*/ 163 w 287"/>
                  <a:gd name="T45" fmla="*/ 264 h 309"/>
                  <a:gd name="T46" fmla="*/ 171 w 287"/>
                  <a:gd name="T47" fmla="*/ 279 h 309"/>
                  <a:gd name="T48" fmla="*/ 164 w 287"/>
                  <a:gd name="T49" fmla="*/ 292 h 309"/>
                  <a:gd name="T50" fmla="*/ 154 w 287"/>
                  <a:gd name="T51" fmla="*/ 297 h 309"/>
                  <a:gd name="T52" fmla="*/ 158 w 287"/>
                  <a:gd name="T53" fmla="*/ 309 h 309"/>
                  <a:gd name="T54" fmla="*/ 183 w 287"/>
                  <a:gd name="T55" fmla="*/ 292 h 309"/>
                  <a:gd name="T56" fmla="*/ 187 w 287"/>
                  <a:gd name="T57" fmla="*/ 274 h 309"/>
                  <a:gd name="T58" fmla="*/ 189 w 287"/>
                  <a:gd name="T59" fmla="*/ 134 h 309"/>
                  <a:gd name="T60" fmla="*/ 122 w 287"/>
                  <a:gd name="T61" fmla="*/ 134 h 309"/>
                  <a:gd name="T62" fmla="*/ 109 w 287"/>
                  <a:gd name="T63" fmla="*/ 134 h 309"/>
                  <a:gd name="T64" fmla="*/ 0 w 287"/>
                  <a:gd name="T65" fmla="*/ 292 h 309"/>
                  <a:gd name="T66" fmla="*/ 83 w 287"/>
                  <a:gd name="T67" fmla="*/ 221 h 309"/>
                  <a:gd name="T68" fmla="*/ 119 w 287"/>
                  <a:gd name="T69" fmla="*/ 290 h 309"/>
                  <a:gd name="T70" fmla="*/ 121 w 287"/>
                  <a:gd name="T71" fmla="*/ 261 h 309"/>
                  <a:gd name="T72" fmla="*/ 145 w 287"/>
                  <a:gd name="T73" fmla="*/ 241 h 309"/>
                  <a:gd name="T74" fmla="*/ 181 w 287"/>
                  <a:gd name="T75" fmla="*/ 205 h 309"/>
                  <a:gd name="T76" fmla="*/ 176 w 287"/>
                  <a:gd name="T77" fmla="*/ 194 h 309"/>
                  <a:gd name="T78" fmla="*/ 175 w 287"/>
                  <a:gd name="T79" fmla="*/ 187 h 309"/>
                  <a:gd name="T80" fmla="*/ 207 w 287"/>
                  <a:gd name="T81" fmla="*/ 150 h 309"/>
                  <a:gd name="T82" fmla="*/ 211 w 287"/>
                  <a:gd name="T83" fmla="*/ 149 h 309"/>
                  <a:gd name="T84" fmla="*/ 222 w 287"/>
                  <a:gd name="T85" fmla="*/ 156 h 309"/>
                  <a:gd name="T86" fmla="*/ 225 w 287"/>
                  <a:gd name="T87" fmla="*/ 173 h 309"/>
                  <a:gd name="T88" fmla="*/ 241 w 287"/>
                  <a:gd name="T89" fmla="*/ 169 h 309"/>
                  <a:gd name="T90" fmla="*/ 251 w 287"/>
                  <a:gd name="T91" fmla="*/ 178 h 309"/>
                  <a:gd name="T92" fmla="*/ 254 w 287"/>
                  <a:gd name="T93" fmla="*/ 199 h 309"/>
                  <a:gd name="T94" fmla="*/ 250 w 287"/>
                  <a:gd name="T95" fmla="*/ 204 h 309"/>
                  <a:gd name="T96" fmla="*/ 225 w 287"/>
                  <a:gd name="T97" fmla="*/ 226 h 309"/>
                  <a:gd name="T98" fmla="*/ 220 w 287"/>
                  <a:gd name="T99" fmla="*/ 226 h 309"/>
                  <a:gd name="T100" fmla="*/ 255 w 287"/>
                  <a:gd name="T101" fmla="*/ 184 h 309"/>
                  <a:gd name="T102" fmla="*/ 194 w 287"/>
                  <a:gd name="T103" fmla="*/ 270 h 309"/>
                  <a:gd name="T104" fmla="*/ 195 w 287"/>
                  <a:gd name="T105" fmla="*/ 277 h 309"/>
                  <a:gd name="T106" fmla="*/ 191 w 287"/>
                  <a:gd name="T107" fmla="*/ 292 h 309"/>
                  <a:gd name="T108" fmla="*/ 188 w 287"/>
                  <a:gd name="T109" fmla="*/ 26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7" h="309">
                    <a:moveTo>
                      <a:pt x="107" y="99"/>
                    </a:moveTo>
                    <a:cubicBezTo>
                      <a:pt x="96" y="88"/>
                      <a:pt x="90" y="74"/>
                      <a:pt x="90" y="58"/>
                    </a:cubicBezTo>
                    <a:cubicBezTo>
                      <a:pt x="90" y="43"/>
                      <a:pt x="95" y="28"/>
                      <a:pt x="106" y="17"/>
                    </a:cubicBezTo>
                    <a:cubicBezTo>
                      <a:pt x="117" y="6"/>
                      <a:pt x="131" y="0"/>
                      <a:pt x="146" y="0"/>
                    </a:cubicBezTo>
                    <a:cubicBezTo>
                      <a:pt x="177" y="0"/>
                      <a:pt x="202" y="26"/>
                      <a:pt x="202" y="57"/>
                    </a:cubicBezTo>
                    <a:cubicBezTo>
                      <a:pt x="203" y="89"/>
                      <a:pt x="178" y="115"/>
                      <a:pt x="147" y="115"/>
                    </a:cubicBezTo>
                    <a:cubicBezTo>
                      <a:pt x="147" y="115"/>
                      <a:pt x="147" y="115"/>
                      <a:pt x="147" y="115"/>
                    </a:cubicBezTo>
                    <a:cubicBezTo>
                      <a:pt x="146" y="115"/>
                      <a:pt x="146" y="115"/>
                      <a:pt x="146" y="115"/>
                    </a:cubicBezTo>
                    <a:cubicBezTo>
                      <a:pt x="131" y="115"/>
                      <a:pt x="117" y="110"/>
                      <a:pt x="107" y="99"/>
                    </a:cubicBezTo>
                    <a:close/>
                    <a:moveTo>
                      <a:pt x="180" y="264"/>
                    </a:moveTo>
                    <a:cubicBezTo>
                      <a:pt x="180" y="264"/>
                      <a:pt x="179" y="262"/>
                      <a:pt x="180" y="260"/>
                    </a:cubicBezTo>
                    <a:cubicBezTo>
                      <a:pt x="186" y="251"/>
                      <a:pt x="191" y="244"/>
                      <a:pt x="195" y="238"/>
                    </a:cubicBezTo>
                    <a:cubicBezTo>
                      <a:pt x="205" y="221"/>
                      <a:pt x="207" y="219"/>
                      <a:pt x="207" y="219"/>
                    </a:cubicBezTo>
                    <a:cubicBezTo>
                      <a:pt x="207" y="218"/>
                      <a:pt x="207" y="218"/>
                      <a:pt x="207" y="218"/>
                    </a:cubicBezTo>
                    <a:cubicBezTo>
                      <a:pt x="207" y="218"/>
                      <a:pt x="207" y="218"/>
                      <a:pt x="207" y="218"/>
                    </a:cubicBezTo>
                    <a:cubicBezTo>
                      <a:pt x="209" y="217"/>
                      <a:pt x="210" y="216"/>
                      <a:pt x="210" y="216"/>
                    </a:cubicBezTo>
                    <a:cubicBezTo>
                      <a:pt x="224" y="218"/>
                      <a:pt x="224" y="218"/>
                      <a:pt x="224" y="218"/>
                    </a:cubicBezTo>
                    <a:cubicBezTo>
                      <a:pt x="224" y="218"/>
                      <a:pt x="225" y="218"/>
                      <a:pt x="226" y="216"/>
                    </a:cubicBezTo>
                    <a:cubicBezTo>
                      <a:pt x="244" y="199"/>
                      <a:pt x="244" y="199"/>
                      <a:pt x="244" y="199"/>
                    </a:cubicBezTo>
                    <a:cubicBezTo>
                      <a:pt x="245" y="197"/>
                      <a:pt x="245" y="197"/>
                      <a:pt x="245" y="197"/>
                    </a:cubicBezTo>
                    <a:cubicBezTo>
                      <a:pt x="243" y="180"/>
                      <a:pt x="243" y="180"/>
                      <a:pt x="243" y="180"/>
                    </a:cubicBezTo>
                    <a:cubicBezTo>
                      <a:pt x="243" y="178"/>
                      <a:pt x="243" y="178"/>
                      <a:pt x="243" y="178"/>
                    </a:cubicBezTo>
                    <a:cubicBezTo>
                      <a:pt x="243" y="178"/>
                      <a:pt x="242" y="177"/>
                      <a:pt x="241" y="177"/>
                    </a:cubicBezTo>
                    <a:cubicBezTo>
                      <a:pt x="241" y="177"/>
                      <a:pt x="241" y="177"/>
                      <a:pt x="241" y="177"/>
                    </a:cubicBezTo>
                    <a:cubicBezTo>
                      <a:pt x="230" y="179"/>
                      <a:pt x="230" y="179"/>
                      <a:pt x="230" y="179"/>
                    </a:cubicBezTo>
                    <a:cubicBezTo>
                      <a:pt x="228" y="179"/>
                      <a:pt x="229" y="181"/>
                      <a:pt x="229" y="183"/>
                    </a:cubicBezTo>
                    <a:cubicBezTo>
                      <a:pt x="229" y="191"/>
                      <a:pt x="229" y="191"/>
                      <a:pt x="229" y="191"/>
                    </a:cubicBezTo>
                    <a:cubicBezTo>
                      <a:pt x="229" y="192"/>
                      <a:pt x="228" y="194"/>
                      <a:pt x="228" y="194"/>
                    </a:cubicBezTo>
                    <a:cubicBezTo>
                      <a:pt x="220" y="203"/>
                      <a:pt x="220" y="203"/>
                      <a:pt x="220" y="203"/>
                    </a:cubicBezTo>
                    <a:cubicBezTo>
                      <a:pt x="220" y="203"/>
                      <a:pt x="219" y="203"/>
                      <a:pt x="217" y="203"/>
                    </a:cubicBezTo>
                    <a:cubicBezTo>
                      <a:pt x="212" y="203"/>
                      <a:pt x="212" y="203"/>
                      <a:pt x="212" y="203"/>
                    </a:cubicBezTo>
                    <a:cubicBezTo>
                      <a:pt x="212" y="203"/>
                      <a:pt x="212" y="203"/>
                      <a:pt x="211" y="203"/>
                    </a:cubicBezTo>
                    <a:cubicBezTo>
                      <a:pt x="210" y="203"/>
                      <a:pt x="209" y="202"/>
                      <a:pt x="208" y="200"/>
                    </a:cubicBezTo>
                    <a:cubicBezTo>
                      <a:pt x="205" y="199"/>
                      <a:pt x="205" y="199"/>
                      <a:pt x="205" y="199"/>
                    </a:cubicBezTo>
                    <a:cubicBezTo>
                      <a:pt x="203" y="198"/>
                      <a:pt x="203" y="197"/>
                      <a:pt x="201" y="195"/>
                    </a:cubicBezTo>
                    <a:cubicBezTo>
                      <a:pt x="198" y="191"/>
                      <a:pt x="198" y="191"/>
                      <a:pt x="198" y="191"/>
                    </a:cubicBezTo>
                    <a:cubicBezTo>
                      <a:pt x="198" y="191"/>
                      <a:pt x="198" y="189"/>
                      <a:pt x="199" y="188"/>
                    </a:cubicBezTo>
                    <a:cubicBezTo>
                      <a:pt x="202" y="179"/>
                      <a:pt x="202" y="179"/>
                      <a:pt x="202" y="179"/>
                    </a:cubicBezTo>
                    <a:cubicBezTo>
                      <a:pt x="202" y="177"/>
                      <a:pt x="203" y="175"/>
                      <a:pt x="204" y="175"/>
                    </a:cubicBezTo>
                    <a:cubicBezTo>
                      <a:pt x="214" y="173"/>
                      <a:pt x="214" y="173"/>
                      <a:pt x="214" y="173"/>
                    </a:cubicBezTo>
                    <a:cubicBezTo>
                      <a:pt x="215" y="172"/>
                      <a:pt x="215" y="172"/>
                      <a:pt x="215" y="172"/>
                    </a:cubicBezTo>
                    <a:cubicBezTo>
                      <a:pt x="215" y="172"/>
                      <a:pt x="215" y="172"/>
                      <a:pt x="217" y="172"/>
                    </a:cubicBezTo>
                    <a:cubicBezTo>
                      <a:pt x="217" y="172"/>
                      <a:pt x="216" y="171"/>
                      <a:pt x="216" y="169"/>
                    </a:cubicBezTo>
                    <a:cubicBezTo>
                      <a:pt x="214" y="158"/>
                      <a:pt x="214" y="158"/>
                      <a:pt x="214" y="158"/>
                    </a:cubicBezTo>
                    <a:cubicBezTo>
                      <a:pt x="214" y="158"/>
                      <a:pt x="212" y="157"/>
                      <a:pt x="211" y="157"/>
                    </a:cubicBezTo>
                    <a:cubicBezTo>
                      <a:pt x="211" y="157"/>
                      <a:pt x="210" y="157"/>
                      <a:pt x="210" y="157"/>
                    </a:cubicBezTo>
                    <a:cubicBezTo>
                      <a:pt x="194" y="164"/>
                      <a:pt x="194" y="164"/>
                      <a:pt x="194" y="164"/>
                    </a:cubicBezTo>
                    <a:cubicBezTo>
                      <a:pt x="192" y="164"/>
                      <a:pt x="191" y="165"/>
                      <a:pt x="191" y="166"/>
                    </a:cubicBezTo>
                    <a:cubicBezTo>
                      <a:pt x="183" y="189"/>
                      <a:pt x="183" y="189"/>
                      <a:pt x="183" y="189"/>
                    </a:cubicBezTo>
                    <a:cubicBezTo>
                      <a:pt x="183" y="189"/>
                      <a:pt x="183" y="191"/>
                      <a:pt x="184" y="193"/>
                    </a:cubicBezTo>
                    <a:cubicBezTo>
                      <a:pt x="189" y="203"/>
                      <a:pt x="189" y="203"/>
                      <a:pt x="189" y="203"/>
                    </a:cubicBezTo>
                    <a:cubicBezTo>
                      <a:pt x="191" y="204"/>
                      <a:pt x="190" y="206"/>
                      <a:pt x="190" y="206"/>
                    </a:cubicBezTo>
                    <a:cubicBezTo>
                      <a:pt x="162" y="250"/>
                      <a:pt x="162" y="250"/>
                      <a:pt x="162" y="250"/>
                    </a:cubicBezTo>
                    <a:cubicBezTo>
                      <a:pt x="162" y="250"/>
                      <a:pt x="160" y="250"/>
                      <a:pt x="159" y="250"/>
                    </a:cubicBezTo>
                    <a:cubicBezTo>
                      <a:pt x="147" y="250"/>
                      <a:pt x="147" y="250"/>
                      <a:pt x="147" y="250"/>
                    </a:cubicBezTo>
                    <a:cubicBezTo>
                      <a:pt x="146" y="249"/>
                      <a:pt x="145" y="249"/>
                      <a:pt x="145" y="249"/>
                    </a:cubicBezTo>
                    <a:cubicBezTo>
                      <a:pt x="144" y="249"/>
                      <a:pt x="144" y="249"/>
                      <a:pt x="144" y="250"/>
                    </a:cubicBezTo>
                    <a:cubicBezTo>
                      <a:pt x="126" y="267"/>
                      <a:pt x="126" y="267"/>
                      <a:pt x="126" y="267"/>
                    </a:cubicBezTo>
                    <a:cubicBezTo>
                      <a:pt x="125" y="268"/>
                      <a:pt x="125" y="269"/>
                      <a:pt x="125" y="271"/>
                    </a:cubicBezTo>
                    <a:cubicBezTo>
                      <a:pt x="128" y="288"/>
                      <a:pt x="128" y="288"/>
                      <a:pt x="128" y="288"/>
                    </a:cubicBezTo>
                    <a:cubicBezTo>
                      <a:pt x="126" y="289"/>
                      <a:pt x="127" y="290"/>
                      <a:pt x="129" y="290"/>
                    </a:cubicBezTo>
                    <a:cubicBezTo>
                      <a:pt x="129" y="290"/>
                      <a:pt x="129" y="290"/>
                      <a:pt x="129" y="290"/>
                    </a:cubicBezTo>
                    <a:cubicBezTo>
                      <a:pt x="140" y="287"/>
                      <a:pt x="140" y="287"/>
                      <a:pt x="140" y="287"/>
                    </a:cubicBezTo>
                    <a:cubicBezTo>
                      <a:pt x="142" y="287"/>
                      <a:pt x="142" y="285"/>
                      <a:pt x="142" y="285"/>
                    </a:cubicBezTo>
                    <a:cubicBezTo>
                      <a:pt x="141" y="275"/>
                      <a:pt x="141" y="275"/>
                      <a:pt x="141" y="275"/>
                    </a:cubicBezTo>
                    <a:cubicBezTo>
                      <a:pt x="141" y="274"/>
                      <a:pt x="140" y="272"/>
                      <a:pt x="142" y="272"/>
                    </a:cubicBezTo>
                    <a:cubicBezTo>
                      <a:pt x="149" y="266"/>
                      <a:pt x="149" y="266"/>
                      <a:pt x="149" y="266"/>
                    </a:cubicBezTo>
                    <a:cubicBezTo>
                      <a:pt x="150" y="264"/>
                      <a:pt x="152" y="263"/>
                      <a:pt x="153" y="263"/>
                    </a:cubicBezTo>
                    <a:cubicBezTo>
                      <a:pt x="163" y="264"/>
                      <a:pt x="163" y="264"/>
                      <a:pt x="163" y="264"/>
                    </a:cubicBezTo>
                    <a:cubicBezTo>
                      <a:pt x="164" y="266"/>
                      <a:pt x="165" y="265"/>
                      <a:pt x="165" y="267"/>
                    </a:cubicBezTo>
                    <a:cubicBezTo>
                      <a:pt x="171" y="276"/>
                      <a:pt x="171" y="276"/>
                      <a:pt x="171" y="276"/>
                    </a:cubicBezTo>
                    <a:cubicBezTo>
                      <a:pt x="173" y="277"/>
                      <a:pt x="171" y="279"/>
                      <a:pt x="171" y="279"/>
                    </a:cubicBezTo>
                    <a:cubicBezTo>
                      <a:pt x="169" y="289"/>
                      <a:pt x="169" y="289"/>
                      <a:pt x="169" y="289"/>
                    </a:cubicBezTo>
                    <a:cubicBezTo>
                      <a:pt x="167" y="289"/>
                      <a:pt x="167" y="291"/>
                      <a:pt x="166" y="291"/>
                    </a:cubicBezTo>
                    <a:cubicBezTo>
                      <a:pt x="165" y="292"/>
                      <a:pt x="165" y="292"/>
                      <a:pt x="164" y="292"/>
                    </a:cubicBezTo>
                    <a:cubicBezTo>
                      <a:pt x="157" y="295"/>
                      <a:pt x="157" y="295"/>
                      <a:pt x="157" y="295"/>
                    </a:cubicBezTo>
                    <a:cubicBezTo>
                      <a:pt x="155" y="295"/>
                      <a:pt x="154" y="296"/>
                      <a:pt x="154" y="296"/>
                    </a:cubicBezTo>
                    <a:cubicBezTo>
                      <a:pt x="154" y="296"/>
                      <a:pt x="154" y="296"/>
                      <a:pt x="154" y="297"/>
                    </a:cubicBezTo>
                    <a:cubicBezTo>
                      <a:pt x="156" y="308"/>
                      <a:pt x="156" y="308"/>
                      <a:pt x="156" y="308"/>
                    </a:cubicBezTo>
                    <a:cubicBezTo>
                      <a:pt x="157" y="309"/>
                      <a:pt x="157" y="309"/>
                      <a:pt x="158" y="309"/>
                    </a:cubicBezTo>
                    <a:cubicBezTo>
                      <a:pt x="158" y="309"/>
                      <a:pt x="158" y="309"/>
                      <a:pt x="158" y="309"/>
                    </a:cubicBezTo>
                    <a:cubicBezTo>
                      <a:pt x="177" y="304"/>
                      <a:pt x="177" y="304"/>
                      <a:pt x="177" y="304"/>
                    </a:cubicBezTo>
                    <a:cubicBezTo>
                      <a:pt x="177" y="304"/>
                      <a:pt x="178" y="302"/>
                      <a:pt x="180" y="302"/>
                    </a:cubicBezTo>
                    <a:cubicBezTo>
                      <a:pt x="181" y="298"/>
                      <a:pt x="182" y="295"/>
                      <a:pt x="183" y="292"/>
                    </a:cubicBezTo>
                    <a:cubicBezTo>
                      <a:pt x="187" y="280"/>
                      <a:pt x="188" y="279"/>
                      <a:pt x="188" y="278"/>
                    </a:cubicBezTo>
                    <a:cubicBezTo>
                      <a:pt x="188" y="278"/>
                      <a:pt x="188" y="278"/>
                      <a:pt x="188" y="278"/>
                    </a:cubicBezTo>
                    <a:cubicBezTo>
                      <a:pt x="187" y="277"/>
                      <a:pt x="187" y="275"/>
                      <a:pt x="187" y="274"/>
                    </a:cubicBezTo>
                    <a:cubicBezTo>
                      <a:pt x="180" y="264"/>
                      <a:pt x="180" y="264"/>
                      <a:pt x="180" y="264"/>
                    </a:cubicBezTo>
                    <a:close/>
                    <a:moveTo>
                      <a:pt x="255" y="184"/>
                    </a:moveTo>
                    <a:cubicBezTo>
                      <a:pt x="249" y="167"/>
                      <a:pt x="227" y="135"/>
                      <a:pt x="189" y="134"/>
                    </a:cubicBezTo>
                    <a:cubicBezTo>
                      <a:pt x="172" y="134"/>
                      <a:pt x="172" y="134"/>
                      <a:pt x="172" y="134"/>
                    </a:cubicBezTo>
                    <a:cubicBezTo>
                      <a:pt x="172" y="134"/>
                      <a:pt x="172" y="134"/>
                      <a:pt x="172" y="134"/>
                    </a:cubicBezTo>
                    <a:cubicBezTo>
                      <a:pt x="122" y="134"/>
                      <a:pt x="122" y="134"/>
                      <a:pt x="122" y="134"/>
                    </a:cubicBezTo>
                    <a:cubicBezTo>
                      <a:pt x="122" y="134"/>
                      <a:pt x="122" y="134"/>
                      <a:pt x="122" y="134"/>
                    </a:cubicBezTo>
                    <a:cubicBezTo>
                      <a:pt x="111" y="134"/>
                      <a:pt x="111" y="134"/>
                      <a:pt x="111" y="134"/>
                    </a:cubicBezTo>
                    <a:cubicBezTo>
                      <a:pt x="109" y="134"/>
                      <a:pt x="109" y="134"/>
                      <a:pt x="109" y="134"/>
                    </a:cubicBezTo>
                    <a:cubicBezTo>
                      <a:pt x="100" y="134"/>
                      <a:pt x="100" y="134"/>
                      <a:pt x="100" y="134"/>
                    </a:cubicBezTo>
                    <a:cubicBezTo>
                      <a:pt x="61" y="135"/>
                      <a:pt x="38" y="167"/>
                      <a:pt x="33" y="185"/>
                    </a:cubicBezTo>
                    <a:cubicBezTo>
                      <a:pt x="0" y="292"/>
                      <a:pt x="0" y="292"/>
                      <a:pt x="0" y="292"/>
                    </a:cubicBezTo>
                    <a:cubicBezTo>
                      <a:pt x="48" y="292"/>
                      <a:pt x="48" y="292"/>
                      <a:pt x="48" y="292"/>
                    </a:cubicBezTo>
                    <a:cubicBezTo>
                      <a:pt x="69" y="221"/>
                      <a:pt x="69" y="221"/>
                      <a:pt x="69" y="221"/>
                    </a:cubicBezTo>
                    <a:cubicBezTo>
                      <a:pt x="83" y="221"/>
                      <a:pt x="83" y="221"/>
                      <a:pt x="83" y="221"/>
                    </a:cubicBezTo>
                    <a:cubicBezTo>
                      <a:pt x="63" y="292"/>
                      <a:pt x="63" y="292"/>
                      <a:pt x="63" y="292"/>
                    </a:cubicBezTo>
                    <a:cubicBezTo>
                      <a:pt x="120" y="292"/>
                      <a:pt x="120" y="292"/>
                      <a:pt x="120" y="292"/>
                    </a:cubicBezTo>
                    <a:cubicBezTo>
                      <a:pt x="119" y="291"/>
                      <a:pt x="119" y="291"/>
                      <a:pt x="119" y="290"/>
                    </a:cubicBezTo>
                    <a:cubicBezTo>
                      <a:pt x="119" y="289"/>
                      <a:pt x="119" y="287"/>
                      <a:pt x="119" y="286"/>
                    </a:cubicBezTo>
                    <a:cubicBezTo>
                      <a:pt x="117" y="272"/>
                      <a:pt x="117" y="272"/>
                      <a:pt x="117" y="272"/>
                    </a:cubicBezTo>
                    <a:cubicBezTo>
                      <a:pt x="116" y="265"/>
                      <a:pt x="119" y="262"/>
                      <a:pt x="121" y="261"/>
                    </a:cubicBezTo>
                    <a:cubicBezTo>
                      <a:pt x="137" y="246"/>
                      <a:pt x="137" y="246"/>
                      <a:pt x="137" y="246"/>
                    </a:cubicBezTo>
                    <a:cubicBezTo>
                      <a:pt x="137" y="246"/>
                      <a:pt x="137" y="245"/>
                      <a:pt x="138" y="244"/>
                    </a:cubicBezTo>
                    <a:cubicBezTo>
                      <a:pt x="139" y="242"/>
                      <a:pt x="142" y="241"/>
                      <a:pt x="145" y="241"/>
                    </a:cubicBezTo>
                    <a:cubicBezTo>
                      <a:pt x="146" y="241"/>
                      <a:pt x="148" y="241"/>
                      <a:pt x="149" y="242"/>
                    </a:cubicBezTo>
                    <a:cubicBezTo>
                      <a:pt x="157" y="242"/>
                      <a:pt x="157" y="242"/>
                      <a:pt x="157" y="242"/>
                    </a:cubicBezTo>
                    <a:cubicBezTo>
                      <a:pt x="181" y="205"/>
                      <a:pt x="181" y="205"/>
                      <a:pt x="181" y="205"/>
                    </a:cubicBezTo>
                    <a:cubicBezTo>
                      <a:pt x="177" y="196"/>
                      <a:pt x="177" y="196"/>
                      <a:pt x="177" y="196"/>
                    </a:cubicBezTo>
                    <a:cubicBezTo>
                      <a:pt x="176" y="195"/>
                      <a:pt x="176" y="195"/>
                      <a:pt x="176" y="195"/>
                    </a:cubicBezTo>
                    <a:cubicBezTo>
                      <a:pt x="176" y="194"/>
                      <a:pt x="176" y="194"/>
                      <a:pt x="176" y="194"/>
                    </a:cubicBezTo>
                    <a:cubicBezTo>
                      <a:pt x="175" y="191"/>
                      <a:pt x="175" y="191"/>
                      <a:pt x="175" y="191"/>
                    </a:cubicBezTo>
                    <a:cubicBezTo>
                      <a:pt x="175" y="189"/>
                      <a:pt x="175" y="189"/>
                      <a:pt x="175" y="189"/>
                    </a:cubicBezTo>
                    <a:cubicBezTo>
                      <a:pt x="175" y="187"/>
                      <a:pt x="175" y="187"/>
                      <a:pt x="175" y="187"/>
                    </a:cubicBezTo>
                    <a:cubicBezTo>
                      <a:pt x="183" y="165"/>
                      <a:pt x="183" y="165"/>
                      <a:pt x="183" y="165"/>
                    </a:cubicBezTo>
                    <a:cubicBezTo>
                      <a:pt x="183" y="162"/>
                      <a:pt x="185" y="158"/>
                      <a:pt x="191" y="156"/>
                    </a:cubicBezTo>
                    <a:cubicBezTo>
                      <a:pt x="207" y="150"/>
                      <a:pt x="207" y="150"/>
                      <a:pt x="207" y="150"/>
                    </a:cubicBezTo>
                    <a:cubicBezTo>
                      <a:pt x="208" y="150"/>
                      <a:pt x="208" y="150"/>
                      <a:pt x="208" y="150"/>
                    </a:cubicBezTo>
                    <a:cubicBezTo>
                      <a:pt x="209" y="149"/>
                      <a:pt x="209" y="149"/>
                      <a:pt x="209" y="149"/>
                    </a:cubicBezTo>
                    <a:cubicBezTo>
                      <a:pt x="209" y="149"/>
                      <a:pt x="210" y="149"/>
                      <a:pt x="211" y="149"/>
                    </a:cubicBezTo>
                    <a:cubicBezTo>
                      <a:pt x="214" y="149"/>
                      <a:pt x="217" y="151"/>
                      <a:pt x="218" y="151"/>
                    </a:cubicBezTo>
                    <a:cubicBezTo>
                      <a:pt x="221" y="153"/>
                      <a:pt x="221" y="153"/>
                      <a:pt x="221" y="153"/>
                    </a:cubicBezTo>
                    <a:cubicBezTo>
                      <a:pt x="222" y="156"/>
                      <a:pt x="222" y="156"/>
                      <a:pt x="222" y="156"/>
                    </a:cubicBezTo>
                    <a:cubicBezTo>
                      <a:pt x="224" y="167"/>
                      <a:pt x="224" y="167"/>
                      <a:pt x="224" y="167"/>
                    </a:cubicBezTo>
                    <a:cubicBezTo>
                      <a:pt x="225" y="170"/>
                      <a:pt x="225" y="170"/>
                      <a:pt x="225" y="170"/>
                    </a:cubicBezTo>
                    <a:cubicBezTo>
                      <a:pt x="225" y="173"/>
                      <a:pt x="225" y="173"/>
                      <a:pt x="225" y="173"/>
                    </a:cubicBezTo>
                    <a:cubicBezTo>
                      <a:pt x="227" y="172"/>
                      <a:pt x="228" y="171"/>
                      <a:pt x="228" y="171"/>
                    </a:cubicBezTo>
                    <a:cubicBezTo>
                      <a:pt x="239" y="169"/>
                      <a:pt x="239" y="169"/>
                      <a:pt x="239" y="169"/>
                    </a:cubicBezTo>
                    <a:cubicBezTo>
                      <a:pt x="240" y="169"/>
                      <a:pt x="240" y="169"/>
                      <a:pt x="241" y="169"/>
                    </a:cubicBezTo>
                    <a:cubicBezTo>
                      <a:pt x="246" y="169"/>
                      <a:pt x="250" y="172"/>
                      <a:pt x="250" y="176"/>
                    </a:cubicBezTo>
                    <a:cubicBezTo>
                      <a:pt x="251" y="178"/>
                      <a:pt x="251" y="178"/>
                      <a:pt x="251" y="178"/>
                    </a:cubicBezTo>
                    <a:cubicBezTo>
                      <a:pt x="251" y="178"/>
                      <a:pt x="251" y="178"/>
                      <a:pt x="251" y="178"/>
                    </a:cubicBezTo>
                    <a:cubicBezTo>
                      <a:pt x="251" y="179"/>
                      <a:pt x="251" y="179"/>
                      <a:pt x="251" y="179"/>
                    </a:cubicBezTo>
                    <a:cubicBezTo>
                      <a:pt x="253" y="196"/>
                      <a:pt x="253" y="196"/>
                      <a:pt x="253" y="196"/>
                    </a:cubicBezTo>
                    <a:cubicBezTo>
                      <a:pt x="254" y="199"/>
                      <a:pt x="254" y="199"/>
                      <a:pt x="254" y="199"/>
                    </a:cubicBezTo>
                    <a:cubicBezTo>
                      <a:pt x="252" y="201"/>
                      <a:pt x="252" y="201"/>
                      <a:pt x="252" y="201"/>
                    </a:cubicBezTo>
                    <a:cubicBezTo>
                      <a:pt x="251" y="203"/>
                      <a:pt x="251" y="203"/>
                      <a:pt x="251" y="203"/>
                    </a:cubicBezTo>
                    <a:cubicBezTo>
                      <a:pt x="250" y="204"/>
                      <a:pt x="250" y="204"/>
                      <a:pt x="250" y="204"/>
                    </a:cubicBezTo>
                    <a:cubicBezTo>
                      <a:pt x="250" y="205"/>
                      <a:pt x="250" y="205"/>
                      <a:pt x="250" y="205"/>
                    </a:cubicBezTo>
                    <a:cubicBezTo>
                      <a:pt x="232" y="221"/>
                      <a:pt x="232" y="221"/>
                      <a:pt x="232" y="221"/>
                    </a:cubicBezTo>
                    <a:cubicBezTo>
                      <a:pt x="230" y="225"/>
                      <a:pt x="226" y="226"/>
                      <a:pt x="225" y="226"/>
                    </a:cubicBezTo>
                    <a:cubicBezTo>
                      <a:pt x="224" y="226"/>
                      <a:pt x="224" y="226"/>
                      <a:pt x="224" y="226"/>
                    </a:cubicBezTo>
                    <a:cubicBezTo>
                      <a:pt x="222" y="226"/>
                      <a:pt x="222" y="226"/>
                      <a:pt x="222" y="226"/>
                    </a:cubicBezTo>
                    <a:cubicBezTo>
                      <a:pt x="220" y="226"/>
                      <a:pt x="220" y="226"/>
                      <a:pt x="220" y="226"/>
                    </a:cubicBezTo>
                    <a:cubicBezTo>
                      <a:pt x="240" y="292"/>
                      <a:pt x="240" y="292"/>
                      <a:pt x="240" y="292"/>
                    </a:cubicBezTo>
                    <a:cubicBezTo>
                      <a:pt x="287" y="292"/>
                      <a:pt x="287" y="292"/>
                      <a:pt x="287" y="292"/>
                    </a:cubicBezTo>
                    <a:lnTo>
                      <a:pt x="255" y="184"/>
                    </a:lnTo>
                    <a:close/>
                    <a:moveTo>
                      <a:pt x="188" y="263"/>
                    </a:moveTo>
                    <a:cubicBezTo>
                      <a:pt x="193" y="269"/>
                      <a:pt x="193" y="269"/>
                      <a:pt x="193" y="269"/>
                    </a:cubicBezTo>
                    <a:cubicBezTo>
                      <a:pt x="194" y="270"/>
                      <a:pt x="194" y="270"/>
                      <a:pt x="194" y="270"/>
                    </a:cubicBezTo>
                    <a:cubicBezTo>
                      <a:pt x="194" y="272"/>
                      <a:pt x="194" y="272"/>
                      <a:pt x="194" y="272"/>
                    </a:cubicBezTo>
                    <a:cubicBezTo>
                      <a:pt x="195" y="275"/>
                      <a:pt x="195" y="275"/>
                      <a:pt x="195" y="275"/>
                    </a:cubicBezTo>
                    <a:cubicBezTo>
                      <a:pt x="195" y="277"/>
                      <a:pt x="195" y="277"/>
                      <a:pt x="195" y="277"/>
                    </a:cubicBezTo>
                    <a:cubicBezTo>
                      <a:pt x="196" y="279"/>
                      <a:pt x="196" y="279"/>
                      <a:pt x="196" y="279"/>
                    </a:cubicBezTo>
                    <a:cubicBezTo>
                      <a:pt x="195" y="281"/>
                      <a:pt x="195" y="281"/>
                      <a:pt x="195" y="281"/>
                    </a:cubicBezTo>
                    <a:cubicBezTo>
                      <a:pt x="191" y="292"/>
                      <a:pt x="191" y="292"/>
                      <a:pt x="191" y="292"/>
                    </a:cubicBezTo>
                    <a:cubicBezTo>
                      <a:pt x="225" y="292"/>
                      <a:pt x="225" y="292"/>
                      <a:pt x="225" y="292"/>
                    </a:cubicBezTo>
                    <a:cubicBezTo>
                      <a:pt x="208" y="233"/>
                      <a:pt x="208" y="233"/>
                      <a:pt x="208" y="233"/>
                    </a:cubicBezTo>
                    <a:lnTo>
                      <a:pt x="188" y="263"/>
                    </a:lnTo>
                    <a:close/>
                  </a:path>
                </a:pathLst>
              </a:custGeom>
              <a:grpFill/>
              <a:ln>
                <a:noFill/>
              </a:ln>
              <a:extLst/>
            </p:spPr>
            <p:txBody>
              <a:bodyPr vert="horz" wrap="square" lIns="91427" tIns="45713" rIns="91427" bIns="45713" numCol="1" anchor="t" anchorCtr="0" compatLnSpc="1">
                <a:prstTxWarp prst="textNoShape">
                  <a:avLst/>
                </a:prstTxWarp>
              </a:bodyPr>
              <a:lstStyle/>
              <a:p>
                <a:pPr algn="ctr" defTabSz="914225"/>
                <a:endParaRPr lang="en-US" dirty="0">
                  <a:solidFill>
                    <a:srgbClr val="505050"/>
                  </a:solidFill>
                </a:endParaRPr>
              </a:p>
            </p:txBody>
          </p:sp>
        </p:grpSp>
        <p:grpSp>
          <p:nvGrpSpPr>
            <p:cNvPr id="37" name="Group 36"/>
            <p:cNvGrpSpPr/>
            <p:nvPr/>
          </p:nvGrpSpPr>
          <p:grpSpPr>
            <a:xfrm>
              <a:off x="1014866" y="5011141"/>
              <a:ext cx="7845019" cy="859876"/>
              <a:chOff x="1449351" y="4995756"/>
              <a:chExt cx="7845019" cy="859876"/>
            </a:xfrm>
          </p:grpSpPr>
          <p:sp>
            <p:nvSpPr>
              <p:cNvPr id="38" name="Title 1"/>
              <p:cNvSpPr txBox="1">
                <a:spLocks/>
              </p:cNvSpPr>
              <p:nvPr/>
            </p:nvSpPr>
            <p:spPr>
              <a:xfrm>
                <a:off x="1449351" y="4995756"/>
                <a:ext cx="2286000" cy="822960"/>
              </a:xfrm>
              <a:prstGeom prst="rect">
                <a:avLst/>
              </a:prstGeom>
              <a:solidFill>
                <a:srgbClr val="EDC30D"/>
              </a:solidFill>
            </p:spPr>
            <p:txBody>
              <a:bodyPr vert="horz" wrap="square" lIns="143407" tIns="89630" rIns="143407" bIns="89630"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spcBef>
                    <a:spcPct val="20000"/>
                  </a:spcBef>
                  <a:buSzPct val="90000"/>
                </a:pPr>
                <a:r>
                  <a:rPr lang="en-US" sz="2400" dirty="0">
                    <a:solidFill>
                      <a:schemeClr val="tx1"/>
                    </a:solidFill>
                    <a:latin typeface="Segoe UI Semibold" panose="020B0702040204020203" pitchFamily="34" charset="0"/>
                    <a:cs typeface="Segoe UI Semibold" panose="020B0702040204020203" pitchFamily="34" charset="0"/>
                  </a:rPr>
                  <a:t>1st wave</a:t>
                </a:r>
                <a:br>
                  <a:rPr sz="2400" dirty="0">
                    <a:solidFill>
                      <a:schemeClr val="tx1"/>
                    </a:solidFill>
                    <a:latin typeface="Segoe UI Semibold" panose="020B0702040204020203" pitchFamily="34" charset="0"/>
                    <a:cs typeface="Segoe UI Semibold" panose="020B0702040204020203" pitchFamily="34" charset="0"/>
                  </a:rPr>
                </a:br>
                <a:r>
                  <a:rPr lang="en-US" sz="2400" spc="0" dirty="0">
                    <a:solidFill>
                      <a:schemeClr val="tx1"/>
                    </a:solidFill>
                    <a:latin typeface="+mn-lt"/>
                    <a:cs typeface="+mn-cs"/>
                  </a:rPr>
                  <a:t>Technical BI</a:t>
                </a:r>
              </a:p>
            </p:txBody>
          </p:sp>
          <p:cxnSp>
            <p:nvCxnSpPr>
              <p:cNvPr id="39" name="Straight Connector 38"/>
              <p:cNvCxnSpPr/>
              <p:nvPr/>
            </p:nvCxnSpPr>
            <p:spPr>
              <a:xfrm>
                <a:off x="2026123" y="5799862"/>
                <a:ext cx="7268247" cy="55770"/>
              </a:xfrm>
              <a:prstGeom prst="line">
                <a:avLst/>
              </a:prstGeom>
              <a:ln w="3175">
                <a:solidFill>
                  <a:srgbClr val="EDC30D"/>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36212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Interrogate a variety of data sources</a:t>
            </a:r>
          </a:p>
        </p:txBody>
      </p:sp>
      <p:sp>
        <p:nvSpPr>
          <p:cNvPr id="4" name="Flowchart: Process 3"/>
          <p:cNvSpPr/>
          <p:nvPr/>
        </p:nvSpPr>
        <p:spPr bwMode="auto">
          <a:xfrm>
            <a:off x="391417" y="1800632"/>
            <a:ext cx="3457807" cy="4583909"/>
          </a:xfrm>
          <a:prstGeom prst="flowChartProcess">
            <a:avLst/>
          </a:pr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rgbClr val="000000"/>
              </a:solidFill>
              <a:ea typeface="Segoe UI" pitchFamily="34" charset="0"/>
              <a:cs typeface="Segoe UI" pitchFamily="34" charset="0"/>
            </a:endParaRPr>
          </a:p>
        </p:txBody>
      </p:sp>
      <p:sp>
        <p:nvSpPr>
          <p:cNvPr id="5" name="Rectangle 4"/>
          <p:cNvSpPr/>
          <p:nvPr/>
        </p:nvSpPr>
        <p:spPr bwMode="auto">
          <a:xfrm>
            <a:off x="391417" y="1789100"/>
            <a:ext cx="11411700" cy="4583909"/>
          </a:xfrm>
          <a:prstGeom prst="rect">
            <a:avLst/>
          </a:prstGeom>
          <a:noFill/>
          <a:ln w="31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a:xfrm>
            <a:off x="751805" y="1953120"/>
            <a:ext cx="1692204" cy="400110"/>
          </a:xfrm>
          <a:prstGeom prst="rect">
            <a:avLst/>
          </a:prstGeom>
        </p:spPr>
        <p:txBody>
          <a:bodyPr wrap="square">
            <a:spAutoFit/>
          </a:bodyPr>
          <a:lstStyle/>
          <a:p>
            <a:pPr defTabSz="914367">
              <a:spcAft>
                <a:spcPts val="588"/>
              </a:spcAft>
            </a:pPr>
            <a:r>
              <a:rPr lang="en-US" sz="2000" dirty="0">
                <a:solidFill>
                  <a:srgbClr val="000000"/>
                </a:solidFill>
              </a:rPr>
              <a:t>Data sources</a:t>
            </a:r>
          </a:p>
        </p:txBody>
      </p:sp>
      <p:sp>
        <p:nvSpPr>
          <p:cNvPr id="7" name="Rectangle 6"/>
          <p:cNvSpPr/>
          <p:nvPr/>
        </p:nvSpPr>
        <p:spPr>
          <a:xfrm>
            <a:off x="4282288" y="1953225"/>
            <a:ext cx="3869886" cy="400110"/>
          </a:xfrm>
          <a:prstGeom prst="rect">
            <a:avLst/>
          </a:prstGeom>
        </p:spPr>
        <p:txBody>
          <a:bodyPr wrap="square">
            <a:spAutoFit/>
          </a:bodyPr>
          <a:lstStyle/>
          <a:p>
            <a:pPr defTabSz="914367">
              <a:spcAft>
                <a:spcPts val="588"/>
              </a:spcAft>
            </a:pPr>
            <a:r>
              <a:rPr lang="en-US" sz="2000" dirty="0">
                <a:solidFill>
                  <a:srgbClr val="505050"/>
                </a:solidFill>
              </a:rPr>
              <a:t>Power BI service</a:t>
            </a:r>
          </a:p>
        </p:txBody>
      </p:sp>
      <p:cxnSp>
        <p:nvCxnSpPr>
          <p:cNvPr id="8" name="Straight Connector 7"/>
          <p:cNvCxnSpPr/>
          <p:nvPr/>
        </p:nvCxnSpPr>
        <p:spPr>
          <a:xfrm>
            <a:off x="999799" y="3084918"/>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9" name="Rectangle 145"/>
          <p:cNvSpPr/>
          <p:nvPr/>
        </p:nvSpPr>
        <p:spPr bwMode="auto">
          <a:xfrm>
            <a:off x="1014873" y="2592894"/>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a:solidFill>
                  <a:srgbClr val="000000"/>
                </a:solidFill>
                <a:cs typeface="Segoe UI Light" panose="020B0502040204020203" pitchFamily="34" charset="0"/>
              </a:rPr>
              <a:t>SaaS solutions</a:t>
            </a:r>
          </a:p>
          <a:p>
            <a:pPr defTabSz="914367">
              <a:spcAft>
                <a:spcPts val="600"/>
              </a:spcAft>
            </a:pPr>
            <a:r>
              <a:rPr lang="en-US" sz="900" i="1" dirty="0">
                <a:solidFill>
                  <a:srgbClr val="000000"/>
                </a:solidFill>
                <a:cs typeface="Segoe UI Light" panose="020B0502040204020203" pitchFamily="34" charset="0"/>
              </a:rPr>
              <a:t>E.g. Marketo, Salesforce, GitHub, Google analytics</a:t>
            </a:r>
          </a:p>
        </p:txBody>
      </p:sp>
      <p:sp>
        <p:nvSpPr>
          <p:cNvPr id="10" name="Oval 147"/>
          <p:cNvSpPr/>
          <p:nvPr/>
        </p:nvSpPr>
        <p:spPr bwMode="auto">
          <a:xfrm>
            <a:off x="644325" y="2657671"/>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332"/>
          <p:cNvGrpSpPr/>
          <p:nvPr/>
        </p:nvGrpSpPr>
        <p:grpSpPr>
          <a:xfrm>
            <a:off x="696368" y="2733600"/>
            <a:ext cx="261675" cy="213902"/>
            <a:chOff x="2123129" y="1797431"/>
            <a:chExt cx="2472585" cy="2021180"/>
          </a:xfrm>
        </p:grpSpPr>
        <p:sp>
          <p:nvSpPr>
            <p:cNvPr id="12" name="Freeform 13"/>
            <p:cNvSpPr>
              <a:spLocks/>
            </p:cNvSpPr>
            <p:nvPr/>
          </p:nvSpPr>
          <p:spPr bwMode="auto">
            <a:xfrm rot="20700000">
              <a:off x="3155851" y="2377161"/>
              <a:ext cx="1439863" cy="1441450"/>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3"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cxnSp>
        <p:nvCxnSpPr>
          <p:cNvPr id="14" name="Straight Connector 13"/>
          <p:cNvCxnSpPr/>
          <p:nvPr/>
        </p:nvCxnSpPr>
        <p:spPr>
          <a:xfrm>
            <a:off x="999799" y="3627029"/>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5" name="Rectangle 152"/>
          <p:cNvSpPr/>
          <p:nvPr/>
        </p:nvSpPr>
        <p:spPr bwMode="auto">
          <a:xfrm>
            <a:off x="1009226" y="3186356"/>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a:solidFill>
                  <a:srgbClr val="000000"/>
                </a:solidFill>
                <a:cs typeface="Segoe UI Light" panose="020B0502040204020203" pitchFamily="34" charset="0"/>
              </a:rPr>
              <a:t>On-premises data</a:t>
            </a:r>
          </a:p>
          <a:p>
            <a:pPr defTabSz="914367"/>
            <a:r>
              <a:rPr lang="en-US" sz="900" i="1" dirty="0">
                <a:solidFill>
                  <a:srgbClr val="000000"/>
                </a:solidFill>
                <a:cs typeface="Segoe UI Light" panose="020B0502040204020203" pitchFamily="34" charset="0"/>
              </a:rPr>
              <a:t>E.g. Analysis Services</a:t>
            </a:r>
          </a:p>
        </p:txBody>
      </p:sp>
      <p:sp>
        <p:nvSpPr>
          <p:cNvPr id="16" name="Oval 154"/>
          <p:cNvSpPr/>
          <p:nvPr/>
        </p:nvSpPr>
        <p:spPr bwMode="auto">
          <a:xfrm>
            <a:off x="644325" y="3186356"/>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30"/>
          <p:cNvSpPr>
            <a:spLocks noEditPoints="1"/>
          </p:cNvSpPr>
          <p:nvPr/>
        </p:nvSpPr>
        <p:spPr bwMode="auto">
          <a:xfrm>
            <a:off x="726710" y="3280590"/>
            <a:ext cx="200989" cy="177291"/>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cxnSp>
        <p:nvCxnSpPr>
          <p:cNvPr id="18" name="Straight Connector 17"/>
          <p:cNvCxnSpPr/>
          <p:nvPr/>
        </p:nvCxnSpPr>
        <p:spPr>
          <a:xfrm>
            <a:off x="999799" y="4202816"/>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9" name="Rectangle 1074"/>
          <p:cNvSpPr/>
          <p:nvPr/>
        </p:nvSpPr>
        <p:spPr bwMode="auto">
          <a:xfrm>
            <a:off x="1009225" y="3728664"/>
            <a:ext cx="2143263"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a:solidFill>
                  <a:srgbClr val="000000"/>
                </a:solidFill>
                <a:cs typeface="Segoe UI Light" panose="020B0502040204020203" pitchFamily="34" charset="0"/>
              </a:rPr>
              <a:t>Organizational content packs</a:t>
            </a:r>
            <a:br>
              <a:rPr lang="en-US" sz="1200" dirty="0">
                <a:solidFill>
                  <a:srgbClr val="000000"/>
                </a:solidFill>
                <a:cs typeface="Segoe UI Light" panose="020B0502040204020203" pitchFamily="34" charset="0"/>
              </a:rPr>
            </a:br>
            <a:r>
              <a:rPr lang="en-US" sz="900" i="1" dirty="0">
                <a:solidFill>
                  <a:srgbClr val="000000"/>
                </a:solidFill>
                <a:cs typeface="Segoe UI Light" panose="020B0502040204020203" pitchFamily="34" charset="0"/>
              </a:rPr>
              <a:t>Corporate data sources, or external data services</a:t>
            </a:r>
          </a:p>
        </p:txBody>
      </p:sp>
      <p:sp>
        <p:nvSpPr>
          <p:cNvPr id="20" name="Oval 1076"/>
          <p:cNvSpPr/>
          <p:nvPr/>
        </p:nvSpPr>
        <p:spPr bwMode="auto">
          <a:xfrm>
            <a:off x="644325" y="3728664"/>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p:cNvGrpSpPr/>
          <p:nvPr/>
        </p:nvGrpSpPr>
        <p:grpSpPr>
          <a:xfrm>
            <a:off x="719570" y="3816935"/>
            <a:ext cx="215270" cy="189218"/>
            <a:chOff x="681704" y="2920140"/>
            <a:chExt cx="321649" cy="282723"/>
          </a:xfrm>
          <a:solidFill>
            <a:schemeClr val="tx1"/>
          </a:solidFill>
        </p:grpSpPr>
        <p:sp>
          <p:nvSpPr>
            <p:cNvPr id="22" name="Freeform 34"/>
            <p:cNvSpPr>
              <a:spLocks/>
            </p:cNvSpPr>
            <p:nvPr/>
          </p:nvSpPr>
          <p:spPr bwMode="auto">
            <a:xfrm>
              <a:off x="681704" y="2920140"/>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3" name="Freeform 35"/>
            <p:cNvSpPr>
              <a:spLocks noEditPoints="1"/>
            </p:cNvSpPr>
            <p:nvPr/>
          </p:nvSpPr>
          <p:spPr bwMode="auto">
            <a:xfrm>
              <a:off x="760426" y="2959065"/>
              <a:ext cx="242927" cy="243798"/>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cxnSp>
        <p:nvCxnSpPr>
          <p:cNvPr id="24" name="Straight Connector 23"/>
          <p:cNvCxnSpPr/>
          <p:nvPr/>
        </p:nvCxnSpPr>
        <p:spPr>
          <a:xfrm>
            <a:off x="999799" y="4697494"/>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5" name="Rectangle 1081"/>
          <p:cNvSpPr/>
          <p:nvPr/>
        </p:nvSpPr>
        <p:spPr bwMode="auto">
          <a:xfrm>
            <a:off x="999799" y="4262048"/>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a:solidFill>
                  <a:srgbClr val="000000"/>
                </a:solidFill>
                <a:cs typeface="Segoe UI Light" panose="020B0502040204020203" pitchFamily="34" charset="0"/>
              </a:rPr>
              <a:t>Azure services</a:t>
            </a:r>
          </a:p>
          <a:p>
            <a:pPr defTabSz="914367">
              <a:spcAft>
                <a:spcPts val="600"/>
              </a:spcAft>
            </a:pPr>
            <a:r>
              <a:rPr lang="en-US" sz="900" i="1" dirty="0">
                <a:solidFill>
                  <a:srgbClr val="000000"/>
                </a:solidFill>
                <a:cs typeface="Segoe UI Light" panose="020B0502040204020203" pitchFamily="34" charset="0"/>
              </a:rPr>
              <a:t>E.g. Azure SQL, Stream Analytics</a:t>
            </a:r>
          </a:p>
        </p:txBody>
      </p:sp>
      <p:sp>
        <p:nvSpPr>
          <p:cNvPr id="26" name="Oval 1083"/>
          <p:cNvSpPr/>
          <p:nvPr/>
        </p:nvSpPr>
        <p:spPr bwMode="auto">
          <a:xfrm>
            <a:off x="644325" y="4242998"/>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7" name="Group 379"/>
          <p:cNvGrpSpPr/>
          <p:nvPr/>
        </p:nvGrpSpPr>
        <p:grpSpPr>
          <a:xfrm>
            <a:off x="710525" y="4363701"/>
            <a:ext cx="233359" cy="162454"/>
            <a:chOff x="3543365" y="7242811"/>
            <a:chExt cx="1238250" cy="862013"/>
          </a:xfrm>
          <a:solidFill>
            <a:schemeClr val="tx1"/>
          </a:solidFill>
        </p:grpSpPr>
        <p:sp>
          <p:nvSpPr>
            <p:cNvPr id="28" name="Freeform 127"/>
            <p:cNvSpPr>
              <a:spLocks/>
            </p:cNvSpPr>
            <p:nvPr/>
          </p:nvSpPr>
          <p:spPr bwMode="auto">
            <a:xfrm>
              <a:off x="3617978" y="7911149"/>
              <a:ext cx="231775" cy="193675"/>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9" name="Freeform 128"/>
            <p:cNvSpPr>
              <a:spLocks/>
            </p:cNvSpPr>
            <p:nvPr/>
          </p:nvSpPr>
          <p:spPr bwMode="auto">
            <a:xfrm>
              <a:off x="3617978" y="7688899"/>
              <a:ext cx="231775" cy="192088"/>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0" name="Rectangle 129"/>
            <p:cNvSpPr>
              <a:spLocks noChangeArrowheads="1"/>
            </p:cNvSpPr>
            <p:nvPr/>
          </p:nvSpPr>
          <p:spPr bwMode="auto">
            <a:xfrm>
              <a:off x="3617978" y="74666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1" name="Rectangle 130"/>
            <p:cNvSpPr>
              <a:spLocks noChangeArrowheads="1"/>
            </p:cNvSpPr>
            <p:nvPr/>
          </p:nvSpPr>
          <p:spPr bwMode="auto">
            <a:xfrm>
              <a:off x="3617978" y="7242811"/>
              <a:ext cx="231775" cy="195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2" name="Freeform 131"/>
            <p:cNvSpPr>
              <a:spLocks/>
            </p:cNvSpPr>
            <p:nvPr/>
          </p:nvSpPr>
          <p:spPr bwMode="auto">
            <a:xfrm>
              <a:off x="3895790" y="7911149"/>
              <a:ext cx="230188" cy="193675"/>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3" name="Freeform 132"/>
            <p:cNvSpPr>
              <a:spLocks/>
            </p:cNvSpPr>
            <p:nvPr/>
          </p:nvSpPr>
          <p:spPr bwMode="auto">
            <a:xfrm>
              <a:off x="4125978" y="7688899"/>
              <a:ext cx="0" cy="6350"/>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4" name="Freeform 133"/>
            <p:cNvSpPr>
              <a:spLocks/>
            </p:cNvSpPr>
            <p:nvPr/>
          </p:nvSpPr>
          <p:spPr bwMode="auto">
            <a:xfrm>
              <a:off x="3895790" y="7812724"/>
              <a:ext cx="219075" cy="69850"/>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5" name="Freeform 134"/>
            <p:cNvSpPr>
              <a:spLocks/>
            </p:cNvSpPr>
            <p:nvPr/>
          </p:nvSpPr>
          <p:spPr bwMode="auto">
            <a:xfrm>
              <a:off x="3895790" y="7466649"/>
              <a:ext cx="230188" cy="193675"/>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6" name="Freeform 135"/>
            <p:cNvSpPr>
              <a:spLocks/>
            </p:cNvSpPr>
            <p:nvPr/>
          </p:nvSpPr>
          <p:spPr bwMode="auto">
            <a:xfrm>
              <a:off x="4173603" y="7911149"/>
              <a:ext cx="230188" cy="193675"/>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7" name="Freeform 136"/>
            <p:cNvSpPr>
              <a:spLocks/>
            </p:cNvSpPr>
            <p:nvPr/>
          </p:nvSpPr>
          <p:spPr bwMode="auto">
            <a:xfrm>
              <a:off x="4173603" y="7688899"/>
              <a:ext cx="168275" cy="63500"/>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8" name="Freeform 137"/>
            <p:cNvSpPr>
              <a:spLocks/>
            </p:cNvSpPr>
            <p:nvPr/>
          </p:nvSpPr>
          <p:spPr bwMode="auto">
            <a:xfrm>
              <a:off x="4338703" y="7809549"/>
              <a:ext cx="65088" cy="73025"/>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9" name="Rectangle 138"/>
            <p:cNvSpPr>
              <a:spLocks noChangeArrowheads="1"/>
            </p:cNvSpPr>
            <p:nvPr/>
          </p:nvSpPr>
          <p:spPr bwMode="auto">
            <a:xfrm>
              <a:off x="4449828" y="79111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0" name="Freeform 139"/>
            <p:cNvSpPr>
              <a:spLocks/>
            </p:cNvSpPr>
            <p:nvPr/>
          </p:nvSpPr>
          <p:spPr bwMode="auto">
            <a:xfrm>
              <a:off x="4449828" y="7688899"/>
              <a:ext cx="231775" cy="193675"/>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1" name="Freeform 140"/>
            <p:cNvSpPr>
              <a:spLocks/>
            </p:cNvSpPr>
            <p:nvPr/>
          </p:nvSpPr>
          <p:spPr bwMode="auto">
            <a:xfrm>
              <a:off x="4600640" y="7622224"/>
              <a:ext cx="80963" cy="38100"/>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2" name="Freeform 141"/>
            <p:cNvSpPr>
              <a:spLocks/>
            </p:cNvSpPr>
            <p:nvPr/>
          </p:nvSpPr>
          <p:spPr bwMode="auto">
            <a:xfrm>
              <a:off x="4449828" y="7466649"/>
              <a:ext cx="119063" cy="139700"/>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3" name="Freeform 142"/>
            <p:cNvSpPr>
              <a:spLocks noEditPoints="1"/>
            </p:cNvSpPr>
            <p:nvPr/>
          </p:nvSpPr>
          <p:spPr bwMode="auto">
            <a:xfrm>
              <a:off x="3543365" y="7438074"/>
              <a:ext cx="1238250" cy="590550"/>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44" name="Rectangle 160"/>
          <p:cNvSpPr/>
          <p:nvPr/>
        </p:nvSpPr>
        <p:spPr bwMode="auto">
          <a:xfrm>
            <a:off x="999799" y="4742383"/>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IN" sz="1200" dirty="0">
                <a:solidFill>
                  <a:srgbClr val="000000"/>
                </a:solidFill>
                <a:cs typeface="Segoe UI Light" panose="020B0502040204020203" pitchFamily="34" charset="0"/>
              </a:rPr>
              <a:t>Excel files</a:t>
            </a:r>
          </a:p>
          <a:p>
            <a:pPr defTabSz="914367"/>
            <a:r>
              <a:rPr lang="en-IN" sz="900" i="1" dirty="0">
                <a:solidFill>
                  <a:srgbClr val="000000"/>
                </a:solidFill>
                <a:cs typeface="Segoe UI Light" panose="020B0502040204020203" pitchFamily="34" charset="0"/>
              </a:rPr>
              <a:t>Workbook data or data models</a:t>
            </a:r>
          </a:p>
        </p:txBody>
      </p:sp>
      <p:sp>
        <p:nvSpPr>
          <p:cNvPr id="45" name="Oval 162"/>
          <p:cNvSpPr/>
          <p:nvPr/>
        </p:nvSpPr>
        <p:spPr bwMode="auto">
          <a:xfrm>
            <a:off x="644325" y="4742383"/>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46" name="Straight Connector 45"/>
          <p:cNvCxnSpPr/>
          <p:nvPr/>
        </p:nvCxnSpPr>
        <p:spPr>
          <a:xfrm>
            <a:off x="975189" y="5173911"/>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7" name="Oval 162"/>
          <p:cNvSpPr/>
          <p:nvPr/>
        </p:nvSpPr>
        <p:spPr bwMode="auto">
          <a:xfrm>
            <a:off x="644325" y="5250934"/>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160"/>
          <p:cNvSpPr/>
          <p:nvPr/>
        </p:nvSpPr>
        <p:spPr bwMode="auto">
          <a:xfrm>
            <a:off x="999799" y="5250934"/>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IN" sz="1200" dirty="0">
                <a:solidFill>
                  <a:srgbClr val="000000"/>
                </a:solidFill>
                <a:cs typeface="Segoe UI Light" panose="020B0502040204020203" pitchFamily="34" charset="0"/>
              </a:rPr>
              <a:t>Power BI Desktop files</a:t>
            </a:r>
          </a:p>
          <a:p>
            <a:pPr defTabSz="914367"/>
            <a:r>
              <a:rPr lang="en-IN" sz="900" i="1" dirty="0">
                <a:solidFill>
                  <a:srgbClr val="000000"/>
                </a:solidFill>
                <a:cs typeface="Segoe UI Light" panose="020B0502040204020203" pitchFamily="34" charset="0"/>
              </a:rPr>
              <a:t>Related data from files, databases, Azure, and other sources</a:t>
            </a:r>
          </a:p>
        </p:txBody>
      </p:sp>
      <p:sp>
        <p:nvSpPr>
          <p:cNvPr id="49" name="Isosceles Triangle 153"/>
          <p:cNvSpPr/>
          <p:nvPr/>
        </p:nvSpPr>
        <p:spPr bwMode="auto">
          <a:xfrm rot="5400000">
            <a:off x="1882570" y="3967684"/>
            <a:ext cx="2964025" cy="33399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endParaRPr lang="en-US" sz="900" i="1" dirty="0">
              <a:solidFill>
                <a:srgbClr val="FFFFFF"/>
              </a:solidFill>
              <a:cs typeface="Segoe UI Light" panose="020B0502040204020203" pitchFamily="34" charset="0"/>
            </a:endParaRPr>
          </a:p>
        </p:txBody>
      </p:sp>
      <p:pic>
        <p:nvPicPr>
          <p:cNvPr id="50" name="Picture 49"/>
          <p:cNvPicPr>
            <a:picLocks noChangeAspect="1"/>
          </p:cNvPicPr>
          <p:nvPr/>
        </p:nvPicPr>
        <p:blipFill>
          <a:blip r:embed="rId2" cstate="print">
            <a:biLevel thresh="75000"/>
            <a:extLst>
              <a:ext uri="{BEBA8EAE-BF5A-486C-A8C5-ECC9F3942E4B}">
                <a14:imgProps xmlns:a14="http://schemas.microsoft.com/office/drawing/2010/main">
                  <a14:imgLayer r:embed="rId3">
                    <a14:imgEffect>
                      <a14:artisticPaintBrush/>
                    </a14:imgEffect>
                  </a14:imgLayer>
                </a14:imgProps>
              </a:ext>
              <a:ext uri="{28A0092B-C50C-407E-A947-70E740481C1C}">
                <a14:useLocalDpi xmlns:a14="http://schemas.microsoft.com/office/drawing/2010/main" val="0"/>
              </a:ext>
            </a:extLst>
          </a:blip>
          <a:stretch>
            <a:fillRect/>
          </a:stretch>
        </p:blipFill>
        <p:spPr>
          <a:xfrm>
            <a:off x="710525" y="4811633"/>
            <a:ext cx="240145" cy="240145"/>
          </a:xfrm>
          <a:prstGeom prst="rect">
            <a:avLst/>
          </a:prstGeom>
          <a:solidFill>
            <a:srgbClr val="EDC30D"/>
          </a:solidFill>
        </p:spPr>
      </p:pic>
      <p:pic>
        <p:nvPicPr>
          <p:cNvPr id="51" name="Picture 50"/>
          <p:cNvPicPr>
            <a:picLocks noChangeAspect="1"/>
          </p:cNvPicPr>
          <p:nvPr/>
        </p:nvPicPr>
        <p:blipFill rotWithShape="1">
          <a:blip r:embed="rId4"/>
          <a:srcRect l="6503" t="21287" r="74698" b="20220"/>
          <a:stretch/>
        </p:blipFill>
        <p:spPr>
          <a:xfrm>
            <a:off x="724230" y="5316584"/>
            <a:ext cx="228600" cy="231962"/>
          </a:xfrm>
          <a:prstGeom prst="rect">
            <a:avLst/>
          </a:prstGeom>
        </p:spPr>
      </p:pic>
      <p:grpSp>
        <p:nvGrpSpPr>
          <p:cNvPr id="52" name="Group 51"/>
          <p:cNvGrpSpPr/>
          <p:nvPr/>
        </p:nvGrpSpPr>
        <p:grpSpPr>
          <a:xfrm>
            <a:off x="4306193" y="5183304"/>
            <a:ext cx="1333108" cy="274320"/>
            <a:chOff x="4306193" y="5441922"/>
            <a:chExt cx="1333108" cy="274320"/>
          </a:xfrm>
        </p:grpSpPr>
        <p:sp>
          <p:nvSpPr>
            <p:cNvPr id="53" name="TextBox 293"/>
            <p:cNvSpPr txBox="1"/>
            <p:nvPr/>
          </p:nvSpPr>
          <p:spPr>
            <a:xfrm>
              <a:off x="4675832" y="5472564"/>
              <a:ext cx="963469"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Data refresh</a:t>
              </a:r>
            </a:p>
          </p:txBody>
        </p:sp>
        <p:sp>
          <p:nvSpPr>
            <p:cNvPr id="54" name="Freeform 122"/>
            <p:cNvSpPr>
              <a:spLocks/>
            </p:cNvSpPr>
            <p:nvPr/>
          </p:nvSpPr>
          <p:spPr bwMode="black">
            <a:xfrm>
              <a:off x="4306193" y="5441922"/>
              <a:ext cx="274320" cy="27432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rgbClr val="EDC30D"/>
            </a:solidFill>
            <a:ln>
              <a:noFill/>
            </a:ln>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grpSp>
      <p:grpSp>
        <p:nvGrpSpPr>
          <p:cNvPr id="55" name="Group 54"/>
          <p:cNvGrpSpPr/>
          <p:nvPr/>
        </p:nvGrpSpPr>
        <p:grpSpPr>
          <a:xfrm>
            <a:off x="4306193" y="3529398"/>
            <a:ext cx="1442048" cy="268606"/>
            <a:chOff x="4306193" y="3788016"/>
            <a:chExt cx="1442048" cy="268606"/>
          </a:xfrm>
        </p:grpSpPr>
        <p:sp>
          <p:nvSpPr>
            <p:cNvPr id="56" name="TextBox 293"/>
            <p:cNvSpPr txBox="1"/>
            <p:nvPr/>
          </p:nvSpPr>
          <p:spPr>
            <a:xfrm>
              <a:off x="4675832" y="3818658"/>
              <a:ext cx="1072409"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Visualizations</a:t>
              </a:r>
              <a:endParaRPr lang="en-US" sz="1200" dirty="0">
                <a:solidFill>
                  <a:srgbClr val="000000"/>
                </a:solidFill>
                <a:ea typeface="Segoe UI" pitchFamily="34" charset="0"/>
                <a:cs typeface="Segoe UI" pitchFamily="34" charset="0"/>
              </a:endParaRPr>
            </a:p>
          </p:txBody>
        </p:sp>
        <p:sp>
          <p:nvSpPr>
            <p:cNvPr id="57" name="Freeform 56"/>
            <p:cNvSpPr>
              <a:spLocks noChangeAspect="1"/>
            </p:cNvSpPr>
            <p:nvPr/>
          </p:nvSpPr>
          <p:spPr bwMode="black">
            <a:xfrm>
              <a:off x="4306193" y="3788016"/>
              <a:ext cx="274320" cy="268606"/>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58" name="Group 57"/>
          <p:cNvGrpSpPr/>
          <p:nvPr/>
        </p:nvGrpSpPr>
        <p:grpSpPr>
          <a:xfrm>
            <a:off x="4305597" y="2978096"/>
            <a:ext cx="1646867" cy="274320"/>
            <a:chOff x="4305597" y="3236714"/>
            <a:chExt cx="1646867" cy="274320"/>
          </a:xfrm>
        </p:grpSpPr>
        <p:sp>
          <p:nvSpPr>
            <p:cNvPr id="59" name="TextBox 293"/>
            <p:cNvSpPr txBox="1"/>
            <p:nvPr/>
          </p:nvSpPr>
          <p:spPr>
            <a:xfrm>
              <a:off x="4675832" y="3268771"/>
              <a:ext cx="1276632"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Live dashboards</a:t>
              </a:r>
            </a:p>
          </p:txBody>
        </p:sp>
        <p:sp>
          <p:nvSpPr>
            <p:cNvPr id="60" name="Freeform 5"/>
            <p:cNvSpPr>
              <a:spLocks noChangeAspect="1" noEditPoints="1"/>
            </p:cNvSpPr>
            <p:nvPr/>
          </p:nvSpPr>
          <p:spPr bwMode="black">
            <a:xfrm>
              <a:off x="4305597" y="3236714"/>
              <a:ext cx="275513" cy="274320"/>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rgbClr val="EDC30D"/>
            </a:solidFill>
            <a:ln>
              <a:noFill/>
            </a:ln>
          </p:spPr>
          <p:txBody>
            <a:bodyPr vert="horz" wrap="square" lIns="68574" tIns="34287" rIns="68574" bIns="34287" numCol="1" anchor="t" anchorCtr="0" compatLnSpc="1">
              <a:prstTxWarp prst="textNoShape">
                <a:avLst/>
              </a:prstTxWarp>
            </a:bodyPr>
            <a:lstStyle/>
            <a:p>
              <a:endParaRPr lang="en-US" sz="1350" dirty="0">
                <a:solidFill>
                  <a:srgbClr val="000000"/>
                </a:solidFill>
              </a:endParaRPr>
            </a:p>
          </p:txBody>
        </p:sp>
      </p:grpSp>
      <p:grpSp>
        <p:nvGrpSpPr>
          <p:cNvPr id="61" name="Group 60"/>
          <p:cNvGrpSpPr/>
          <p:nvPr/>
        </p:nvGrpSpPr>
        <p:grpSpPr>
          <a:xfrm>
            <a:off x="4306193" y="2375764"/>
            <a:ext cx="1497576" cy="290409"/>
            <a:chOff x="4306193" y="2634382"/>
            <a:chExt cx="1497576" cy="290409"/>
          </a:xfrm>
        </p:grpSpPr>
        <p:sp>
          <p:nvSpPr>
            <p:cNvPr id="62" name="Freeform 61"/>
            <p:cNvSpPr>
              <a:spLocks noChangeAspect="1"/>
            </p:cNvSpPr>
            <p:nvPr/>
          </p:nvSpPr>
          <p:spPr bwMode="black">
            <a:xfrm>
              <a:off x="4306193" y="2634382"/>
              <a:ext cx="274320" cy="290409"/>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1177" tIns="56942" rIns="71177" bIns="5694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362895" fontAlgn="base">
                <a:lnSpc>
                  <a:spcPct val="90000"/>
                </a:lnSpc>
                <a:spcBef>
                  <a:spcPct val="0"/>
                </a:spcBef>
                <a:spcAft>
                  <a:spcPct val="0"/>
                </a:spcAft>
              </a:pPr>
              <a:endParaRPr lang="en-US" sz="934" dirty="0">
                <a:gradFill>
                  <a:gsLst>
                    <a:gs pos="0">
                      <a:srgbClr val="FFFFFF"/>
                    </a:gs>
                    <a:gs pos="100000">
                      <a:srgbClr val="FFFFFF"/>
                    </a:gs>
                  </a:gsLst>
                  <a:lin ang="5400000" scaled="0"/>
                </a:gradFill>
                <a:ea typeface="Segoe UI" pitchFamily="34" charset="0"/>
                <a:cs typeface="Segoe UI" pitchFamily="34" charset="0"/>
              </a:endParaRPr>
            </a:p>
          </p:txBody>
        </p:sp>
        <p:sp>
          <p:nvSpPr>
            <p:cNvPr id="63" name="TextBox 293"/>
            <p:cNvSpPr txBox="1"/>
            <p:nvPr/>
          </p:nvSpPr>
          <p:spPr>
            <a:xfrm>
              <a:off x="4675832" y="2664610"/>
              <a:ext cx="1127937"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Content packs</a:t>
              </a:r>
            </a:p>
          </p:txBody>
        </p:sp>
      </p:grpSp>
      <p:sp>
        <p:nvSpPr>
          <p:cNvPr id="64" name="Left Bracket 63"/>
          <p:cNvSpPr/>
          <p:nvPr/>
        </p:nvSpPr>
        <p:spPr>
          <a:xfrm>
            <a:off x="4133759" y="2552781"/>
            <a:ext cx="170037" cy="2994038"/>
          </a:xfrm>
          <a:prstGeom prst="leftBracket">
            <a:avLst/>
          </a:prstGeom>
          <a:noFill/>
          <a:ln w="28575">
            <a:solidFill>
              <a:srgbClr val="EDC30D"/>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000000"/>
              </a:solidFill>
            </a:endParaRPr>
          </a:p>
        </p:txBody>
      </p:sp>
      <p:grpSp>
        <p:nvGrpSpPr>
          <p:cNvPr id="65" name="Group 64"/>
          <p:cNvGrpSpPr/>
          <p:nvPr/>
        </p:nvGrpSpPr>
        <p:grpSpPr>
          <a:xfrm>
            <a:off x="9011801" y="2400101"/>
            <a:ext cx="2258229" cy="274320"/>
            <a:chOff x="9011801" y="2831439"/>
            <a:chExt cx="2258229" cy="274320"/>
          </a:xfrm>
        </p:grpSpPr>
        <p:sp>
          <p:nvSpPr>
            <p:cNvPr id="66" name="TextBox 293"/>
            <p:cNvSpPr txBox="1"/>
            <p:nvPr/>
          </p:nvSpPr>
          <p:spPr>
            <a:xfrm>
              <a:off x="9381693" y="2847432"/>
              <a:ext cx="1888337"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Sharing &amp; collaboration</a:t>
              </a:r>
            </a:p>
          </p:txBody>
        </p:sp>
        <p:sp>
          <p:nvSpPr>
            <p:cNvPr id="67" name="Freeform 66"/>
            <p:cNvSpPr>
              <a:spLocks noChangeAspect="1"/>
            </p:cNvSpPr>
            <p:nvPr/>
          </p:nvSpPr>
          <p:spPr bwMode="black">
            <a:xfrm>
              <a:off x="9011801" y="2831439"/>
              <a:ext cx="312642" cy="274320"/>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rgbClr val="EDC30D"/>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p:cNvGrpSpPr/>
          <p:nvPr/>
        </p:nvGrpSpPr>
        <p:grpSpPr>
          <a:xfrm>
            <a:off x="6395967" y="2403681"/>
            <a:ext cx="2224537" cy="232779"/>
            <a:chOff x="6395967" y="2662299"/>
            <a:chExt cx="2224537" cy="232779"/>
          </a:xfrm>
        </p:grpSpPr>
        <p:sp>
          <p:nvSpPr>
            <p:cNvPr id="69" name="TextBox 293"/>
            <p:cNvSpPr txBox="1"/>
            <p:nvPr/>
          </p:nvSpPr>
          <p:spPr>
            <a:xfrm>
              <a:off x="6744221" y="2679634"/>
              <a:ext cx="1876283"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Natural language query</a:t>
              </a:r>
            </a:p>
          </p:txBody>
        </p:sp>
        <p:sp>
          <p:nvSpPr>
            <p:cNvPr id="70" name="Oval Callout 69"/>
            <p:cNvSpPr/>
            <p:nvPr/>
          </p:nvSpPr>
          <p:spPr bwMode="auto">
            <a:xfrm>
              <a:off x="6395967" y="2662299"/>
              <a:ext cx="274320" cy="228600"/>
            </a:xfrm>
            <a:prstGeom prst="wedgeEllipseCallout">
              <a:avLst>
                <a:gd name="adj1" fmla="val -59325"/>
                <a:gd name="adj2" fmla="val 71225"/>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b="1" dirty="0">
                <a:solidFill>
                  <a:srgbClr val="000000"/>
                </a:solidFill>
                <a:ea typeface="Segoe UI" pitchFamily="34" charset="0"/>
                <a:cs typeface="Segoe UI" pitchFamily="34" charset="0"/>
              </a:endParaRPr>
            </a:p>
          </p:txBody>
        </p:sp>
      </p:grpSp>
      <p:grpSp>
        <p:nvGrpSpPr>
          <p:cNvPr id="71" name="Group 70"/>
          <p:cNvGrpSpPr/>
          <p:nvPr/>
        </p:nvGrpSpPr>
        <p:grpSpPr>
          <a:xfrm>
            <a:off x="4306193" y="4106056"/>
            <a:ext cx="983781" cy="311845"/>
            <a:chOff x="4306193" y="4364674"/>
            <a:chExt cx="983781" cy="311845"/>
          </a:xfrm>
        </p:grpSpPr>
        <p:sp>
          <p:nvSpPr>
            <p:cNvPr id="72" name="TextBox 293"/>
            <p:cNvSpPr txBox="1"/>
            <p:nvPr/>
          </p:nvSpPr>
          <p:spPr>
            <a:xfrm>
              <a:off x="4675832" y="4391568"/>
              <a:ext cx="614142"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Reports</a:t>
              </a:r>
              <a:endParaRPr lang="en-US" sz="1200" dirty="0">
                <a:solidFill>
                  <a:srgbClr val="000000"/>
                </a:solidFill>
                <a:ea typeface="Segoe UI" pitchFamily="34" charset="0"/>
                <a:cs typeface="Segoe UI" pitchFamily="34" charset="0"/>
              </a:endParaRPr>
            </a:p>
          </p:txBody>
        </p:sp>
        <p:sp>
          <p:nvSpPr>
            <p:cNvPr id="73" name="Flowchart: Document 72"/>
            <p:cNvSpPr/>
            <p:nvPr/>
          </p:nvSpPr>
          <p:spPr bwMode="auto">
            <a:xfrm>
              <a:off x="4306193" y="4364674"/>
              <a:ext cx="274320" cy="311845"/>
            </a:xfrm>
            <a:prstGeom prst="flowChartDocument">
              <a:avLst/>
            </a:prstGeom>
            <a:noFill/>
            <a:ln w="28575">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74" name="Group 73"/>
          <p:cNvGrpSpPr/>
          <p:nvPr/>
        </p:nvGrpSpPr>
        <p:grpSpPr>
          <a:xfrm>
            <a:off x="3979325" y="4517274"/>
            <a:ext cx="1376075" cy="572464"/>
            <a:chOff x="3979430" y="4771518"/>
            <a:chExt cx="1376075" cy="572464"/>
          </a:xfrm>
        </p:grpSpPr>
        <p:sp>
          <p:nvSpPr>
            <p:cNvPr id="75" name="TextBox 293"/>
            <p:cNvSpPr txBox="1"/>
            <p:nvPr/>
          </p:nvSpPr>
          <p:spPr>
            <a:xfrm>
              <a:off x="4675832" y="4921262"/>
              <a:ext cx="679673"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Datasets</a:t>
              </a:r>
            </a:p>
          </p:txBody>
        </p:sp>
        <p:sp>
          <p:nvSpPr>
            <p:cNvPr id="76" name="TextBox 75"/>
            <p:cNvSpPr txBox="1"/>
            <p:nvPr/>
          </p:nvSpPr>
          <p:spPr>
            <a:xfrm>
              <a:off x="3979430" y="4771518"/>
              <a:ext cx="927847" cy="572464"/>
            </a:xfrm>
            <a:prstGeom prst="rect">
              <a:avLst/>
            </a:prstGeom>
            <a:noFill/>
          </p:spPr>
          <p:txBody>
            <a:bodyPr wrap="square" lIns="182880" tIns="146304" rIns="182880" bIns="146304" rtlCol="0">
              <a:spAutoFit/>
            </a:bodyPr>
            <a:lstStyle/>
            <a:p>
              <a:pPr algn="ctr"/>
              <a:r>
                <a:rPr lang="en-US" sz="900" b="1" dirty="0">
                  <a:solidFill>
                    <a:srgbClr val="F2C812"/>
                  </a:solidFill>
                </a:rPr>
                <a:t>01001</a:t>
              </a:r>
            </a:p>
            <a:p>
              <a:pPr algn="ctr"/>
              <a:r>
                <a:rPr lang="en-US" sz="900" b="1" dirty="0">
                  <a:solidFill>
                    <a:srgbClr val="F2C812"/>
                  </a:solidFill>
                </a:rPr>
                <a:t>10101</a:t>
              </a:r>
            </a:p>
          </p:txBody>
        </p:sp>
      </p:grpSp>
      <p:grpSp>
        <p:nvGrpSpPr>
          <p:cNvPr id="77" name="Group 76"/>
          <p:cNvGrpSpPr/>
          <p:nvPr/>
        </p:nvGrpSpPr>
        <p:grpSpPr>
          <a:xfrm>
            <a:off x="6090885" y="2978096"/>
            <a:ext cx="5059237" cy="2459479"/>
            <a:chOff x="7018864" y="2257415"/>
            <a:chExt cx="5059237" cy="2459479"/>
          </a:xfrm>
        </p:grpSpPr>
        <p:grpSp>
          <p:nvGrpSpPr>
            <p:cNvPr id="78" name="Group 77"/>
            <p:cNvGrpSpPr/>
            <p:nvPr/>
          </p:nvGrpSpPr>
          <p:grpSpPr>
            <a:xfrm>
              <a:off x="7018864" y="2257415"/>
              <a:ext cx="5059237" cy="2459479"/>
              <a:chOff x="7018864" y="2257415"/>
              <a:chExt cx="5059237" cy="2459479"/>
            </a:xfrm>
          </p:grpSpPr>
          <p:grpSp>
            <p:nvGrpSpPr>
              <p:cNvPr id="80" name="Group 79"/>
              <p:cNvGrpSpPr>
                <a:grpSpLocks noChangeAspect="1"/>
              </p:cNvGrpSpPr>
              <p:nvPr/>
            </p:nvGrpSpPr>
            <p:grpSpPr>
              <a:xfrm>
                <a:off x="10432181" y="2257415"/>
                <a:ext cx="548640" cy="1042085"/>
                <a:chOff x="10286449" y="1529656"/>
                <a:chExt cx="917410" cy="1742525"/>
              </a:xfrm>
            </p:grpSpPr>
            <p:sp>
              <p:nvSpPr>
                <p:cNvPr id="91" name="Rounded Rectangle 90"/>
                <p:cNvSpPr/>
                <p:nvPr/>
              </p:nvSpPr>
              <p:spPr bwMode="auto">
                <a:xfrm>
                  <a:off x="10493458" y="1529656"/>
                  <a:ext cx="489183" cy="173986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92" name="Picture 91"/>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0372236" y="1690687"/>
                  <a:ext cx="745838" cy="1344992"/>
                </a:xfrm>
                <a:prstGeom prst="rect">
                  <a:avLst/>
                </a:prstGeom>
                <a:noFill/>
                <a:ln>
                  <a:noFill/>
                </a:ln>
              </p:spPr>
            </p:pic>
            <p:pic>
              <p:nvPicPr>
                <p:cNvPr id="93" name="Picture 92"/>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0372230" y="1818052"/>
                  <a:ext cx="745838" cy="1112933"/>
                </a:xfrm>
                <a:prstGeom prst="rect">
                  <a:avLst/>
                </a:prstGeom>
              </p:spPr>
            </p:pic>
            <p:sp>
              <p:nvSpPr>
                <p:cNvPr id="94" name="Rounded Rectangle 223"/>
                <p:cNvSpPr/>
                <p:nvPr/>
              </p:nvSpPr>
              <p:spPr bwMode="auto">
                <a:xfrm>
                  <a:off x="10286449" y="1529656"/>
                  <a:ext cx="917410" cy="1742525"/>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800" spc="-49" dirty="0">
                    <a:solidFill>
                      <a:srgbClr val="68217A"/>
                    </a:solidFill>
                    <a:ea typeface="Segoe UI" pitchFamily="34" charset="0"/>
                    <a:cs typeface="Segoe UI" pitchFamily="34" charset="0"/>
                  </a:endParaRPr>
                </a:p>
              </p:txBody>
            </p:sp>
          </p:grpSp>
          <p:sp>
            <p:nvSpPr>
              <p:cNvPr id="81" name="Freeform 1383"/>
              <p:cNvSpPr>
                <a:spLocks noChangeAspect="1" noEditPoints="1"/>
              </p:cNvSpPr>
              <p:nvPr/>
            </p:nvSpPr>
            <p:spPr bwMode="auto">
              <a:xfrm>
                <a:off x="7018864" y="2534980"/>
                <a:ext cx="3840480" cy="2181914"/>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chemeClr val="accent3">
                  <a:lumMod val="50000"/>
                </a:schemeClr>
              </a:solidFill>
              <a:ln w="9525">
                <a:solidFill>
                  <a:schemeClr val="bg1"/>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600" dirty="0">
                  <a:solidFill>
                    <a:srgbClr val="000000"/>
                  </a:solidFill>
                </a:endParaRPr>
              </a:p>
            </p:txBody>
          </p:sp>
          <p:grpSp>
            <p:nvGrpSpPr>
              <p:cNvPr id="82" name="Group 81"/>
              <p:cNvGrpSpPr>
                <a:grpSpLocks noChangeAspect="1"/>
              </p:cNvGrpSpPr>
              <p:nvPr/>
            </p:nvGrpSpPr>
            <p:grpSpPr>
              <a:xfrm>
                <a:off x="10432181" y="3352369"/>
                <a:ext cx="1645920" cy="1132186"/>
                <a:chOff x="1117586" y="1978512"/>
                <a:chExt cx="2372574" cy="1629558"/>
              </a:xfrm>
            </p:grpSpPr>
            <p:pic>
              <p:nvPicPr>
                <p:cNvPr id="83" name="Picture 82"/>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1309718" y="2130700"/>
                  <a:ext cx="1845671" cy="1326874"/>
                </a:xfrm>
                <a:prstGeom prst="rect">
                  <a:avLst/>
                </a:prstGeom>
                <a:noFill/>
                <a:ln>
                  <a:noFill/>
                </a:ln>
              </p:spPr>
            </p:pic>
            <p:grpSp>
              <p:nvGrpSpPr>
                <p:cNvPr id="84" name="Group 83"/>
                <p:cNvGrpSpPr/>
                <p:nvPr/>
              </p:nvGrpSpPr>
              <p:grpSpPr>
                <a:xfrm>
                  <a:off x="1307936" y="2212479"/>
                  <a:ext cx="1844519" cy="1136088"/>
                  <a:chOff x="1276066" y="3677905"/>
                  <a:chExt cx="2524835" cy="1555113"/>
                </a:xfrm>
              </p:grpSpPr>
              <p:pic>
                <p:nvPicPr>
                  <p:cNvPr id="89" name="Picture 88"/>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1276066" y="3677905"/>
                    <a:ext cx="2524835" cy="1555113"/>
                  </a:xfrm>
                  <a:prstGeom prst="rect">
                    <a:avLst/>
                  </a:prstGeom>
                </p:spPr>
              </p:pic>
              <p:pic>
                <p:nvPicPr>
                  <p:cNvPr id="90" name="Picture 89"/>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524585" y="4449793"/>
                    <a:ext cx="1269242" cy="783225"/>
                  </a:xfrm>
                  <a:prstGeom prst="rect">
                    <a:avLst/>
                  </a:prstGeom>
                </p:spPr>
              </p:pic>
            </p:grpSp>
            <p:grpSp>
              <p:nvGrpSpPr>
                <p:cNvPr id="85" name="Group 84"/>
                <p:cNvGrpSpPr/>
                <p:nvPr/>
              </p:nvGrpSpPr>
              <p:grpSpPr>
                <a:xfrm>
                  <a:off x="1117586" y="1978512"/>
                  <a:ext cx="2372574" cy="1629558"/>
                  <a:chOff x="1117586" y="1978512"/>
                  <a:chExt cx="2372574" cy="1629558"/>
                </a:xfrm>
              </p:grpSpPr>
              <p:sp>
                <p:nvSpPr>
                  <p:cNvPr id="86" name="Rounded Rectangle 89"/>
                  <p:cNvSpPr>
                    <a:spLocks noChangeAspect="1"/>
                  </p:cNvSpPr>
                  <p:nvPr/>
                </p:nvSpPr>
                <p:spPr bwMode="auto">
                  <a:xfrm rot="16200000">
                    <a:off x="1489094" y="1607004"/>
                    <a:ext cx="1629558" cy="2372574"/>
                  </a:xfrm>
                  <a:custGeom>
                    <a:avLst/>
                    <a:gdLst/>
                    <a:ahLst/>
                    <a:cxnLst/>
                    <a:rect l="l" t="t" r="r" b="b"/>
                    <a:pathLst>
                      <a:path w="3265981" h="3654426">
                        <a:moveTo>
                          <a:pt x="2686301" y="3311991"/>
                        </a:moveTo>
                        <a:cubicBezTo>
                          <a:pt x="2647724" y="3311991"/>
                          <a:pt x="2616451" y="3343264"/>
                          <a:pt x="2616451" y="3381841"/>
                        </a:cubicBezTo>
                        <a:cubicBezTo>
                          <a:pt x="2616451" y="3420417"/>
                          <a:pt x="2647724" y="3451690"/>
                          <a:pt x="2686301" y="3451690"/>
                        </a:cubicBezTo>
                        <a:lnTo>
                          <a:pt x="2698749" y="3451691"/>
                        </a:lnTo>
                        <a:cubicBezTo>
                          <a:pt x="2737326" y="3451691"/>
                          <a:pt x="2768599" y="3420418"/>
                          <a:pt x="2768599" y="3381841"/>
                        </a:cubicBezTo>
                        <a:lnTo>
                          <a:pt x="2768600" y="3381841"/>
                        </a:lnTo>
                        <a:cubicBezTo>
                          <a:pt x="2768600" y="3343264"/>
                          <a:pt x="2737327" y="3311991"/>
                          <a:pt x="2698750" y="3311991"/>
                        </a:cubicBezTo>
                        <a:close/>
                        <a:moveTo>
                          <a:pt x="2477370" y="3311991"/>
                        </a:moveTo>
                        <a:cubicBezTo>
                          <a:pt x="2438793" y="3311991"/>
                          <a:pt x="2407520" y="3343264"/>
                          <a:pt x="2407520" y="3381841"/>
                        </a:cubicBezTo>
                        <a:cubicBezTo>
                          <a:pt x="2407520" y="3420417"/>
                          <a:pt x="2438793" y="3451690"/>
                          <a:pt x="2477370" y="3451690"/>
                        </a:cubicBezTo>
                        <a:lnTo>
                          <a:pt x="2490960" y="3451691"/>
                        </a:lnTo>
                        <a:cubicBezTo>
                          <a:pt x="2529537" y="3451691"/>
                          <a:pt x="2560810" y="3420418"/>
                          <a:pt x="2560810" y="3381841"/>
                        </a:cubicBezTo>
                        <a:lnTo>
                          <a:pt x="2560811" y="3381841"/>
                        </a:lnTo>
                        <a:cubicBezTo>
                          <a:pt x="2560811" y="3343264"/>
                          <a:pt x="2529538" y="3311991"/>
                          <a:pt x="2490961" y="3311991"/>
                        </a:cubicBezTo>
                        <a:close/>
                        <a:moveTo>
                          <a:pt x="1951037" y="3311991"/>
                        </a:moveTo>
                        <a:cubicBezTo>
                          <a:pt x="1912460" y="3311991"/>
                          <a:pt x="1881187" y="3343264"/>
                          <a:pt x="1881187" y="3381841"/>
                        </a:cubicBezTo>
                        <a:cubicBezTo>
                          <a:pt x="1881187" y="3420417"/>
                          <a:pt x="1912460" y="3451690"/>
                          <a:pt x="1951037" y="3451690"/>
                        </a:cubicBezTo>
                        <a:lnTo>
                          <a:pt x="2282030" y="3451691"/>
                        </a:lnTo>
                        <a:cubicBezTo>
                          <a:pt x="2320607" y="3451691"/>
                          <a:pt x="2351880" y="3420418"/>
                          <a:pt x="2351880" y="3381841"/>
                        </a:cubicBezTo>
                        <a:lnTo>
                          <a:pt x="2351881" y="3381841"/>
                        </a:lnTo>
                        <a:cubicBezTo>
                          <a:pt x="2351881" y="3343264"/>
                          <a:pt x="2320608" y="3311991"/>
                          <a:pt x="2282031" y="3311991"/>
                        </a:cubicBezTo>
                        <a:close/>
                        <a:moveTo>
                          <a:pt x="299489" y="299430"/>
                        </a:moveTo>
                        <a:lnTo>
                          <a:pt x="299489" y="3141056"/>
                        </a:lnTo>
                        <a:lnTo>
                          <a:pt x="2966489" y="3141056"/>
                        </a:lnTo>
                        <a:lnTo>
                          <a:pt x="2966489" y="299430"/>
                        </a:lnTo>
                        <a:close/>
                        <a:moveTo>
                          <a:pt x="134787" y="0"/>
                        </a:moveTo>
                        <a:lnTo>
                          <a:pt x="3131194" y="0"/>
                        </a:lnTo>
                        <a:cubicBezTo>
                          <a:pt x="3205635" y="0"/>
                          <a:pt x="3265981" y="60346"/>
                          <a:pt x="3265981" y="134787"/>
                        </a:cubicBezTo>
                        <a:lnTo>
                          <a:pt x="3265981" y="3519639"/>
                        </a:lnTo>
                        <a:cubicBezTo>
                          <a:pt x="3265981" y="3594080"/>
                          <a:pt x="3205635" y="3654426"/>
                          <a:pt x="3131194" y="3654426"/>
                        </a:cubicBezTo>
                        <a:lnTo>
                          <a:pt x="134787" y="3654426"/>
                        </a:lnTo>
                        <a:cubicBezTo>
                          <a:pt x="60346" y="3654426"/>
                          <a:pt x="0" y="3594080"/>
                          <a:pt x="0" y="3519639"/>
                        </a:cubicBezTo>
                        <a:lnTo>
                          <a:pt x="0" y="134787"/>
                        </a:lnTo>
                        <a:cubicBezTo>
                          <a:pt x="0" y="60346"/>
                          <a:pt x="60346" y="0"/>
                          <a:pt x="134787"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800" spc="-49" dirty="0">
                      <a:solidFill>
                        <a:srgbClr val="68217A"/>
                      </a:solidFill>
                      <a:ea typeface="Segoe UI" pitchFamily="34" charset="0"/>
                      <a:cs typeface="Segoe UI" pitchFamily="34" charset="0"/>
                    </a:endParaRPr>
                  </a:p>
                </p:txBody>
              </p:sp>
              <p:sp>
                <p:nvSpPr>
                  <p:cNvPr id="87" name="Rectangle 86"/>
                  <p:cNvSpPr/>
                  <p:nvPr/>
                </p:nvSpPr>
                <p:spPr bwMode="auto">
                  <a:xfrm>
                    <a:off x="3172854" y="2198842"/>
                    <a:ext cx="307998" cy="808750"/>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88" name="Picture 87"/>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3229523" y="2739186"/>
                    <a:ext cx="195334" cy="108208"/>
                  </a:xfrm>
                  <a:prstGeom prst="rect">
                    <a:avLst/>
                  </a:prstGeom>
                </p:spPr>
              </p:pic>
            </p:grpSp>
          </p:grpSp>
        </p:grpSp>
        <p:pic>
          <p:nvPicPr>
            <p:cNvPr id="79" name="Picture 78"/>
            <p:cNvPicPr>
              <a:picLocks noChangeAspect="1"/>
            </p:cNvPicPr>
            <p:nvPr/>
          </p:nvPicPr>
          <p:blipFill>
            <a:blip r:embed="rId11"/>
            <a:stretch>
              <a:fillRect/>
            </a:stretch>
          </p:blipFill>
          <p:spPr>
            <a:xfrm>
              <a:off x="7626151" y="2638675"/>
              <a:ext cx="2647950" cy="1733550"/>
            </a:xfrm>
            <a:prstGeom prst="rect">
              <a:avLst/>
            </a:prstGeom>
          </p:spPr>
        </p:pic>
      </p:grpSp>
    </p:spTree>
    <p:extLst>
      <p:ext uri="{BB962C8B-B14F-4D97-AF65-F5344CB8AC3E}">
        <p14:creationId xmlns:p14="http://schemas.microsoft.com/office/powerpoint/2010/main" val="42016208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Explore Using Desktop Files</a:t>
            </a:r>
          </a:p>
        </p:txBody>
      </p:sp>
      <p:sp>
        <p:nvSpPr>
          <p:cNvPr id="5" name="Flowchart: Process 4"/>
          <p:cNvSpPr/>
          <p:nvPr/>
        </p:nvSpPr>
        <p:spPr bwMode="auto">
          <a:xfrm>
            <a:off x="457677" y="1332409"/>
            <a:ext cx="3457807" cy="3862966"/>
          </a:xfrm>
          <a:prstGeom prst="flowChartProcess">
            <a:avLst/>
          </a:pr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rgbClr val="000000"/>
              </a:solidFill>
              <a:ea typeface="Segoe UI" pitchFamily="34" charset="0"/>
              <a:cs typeface="Segoe UI" pitchFamily="34" charset="0"/>
            </a:endParaRPr>
          </a:p>
        </p:txBody>
      </p:sp>
      <p:pic>
        <p:nvPicPr>
          <p:cNvPr id="6" name="Picture 5"/>
          <p:cNvPicPr>
            <a:picLocks noChangeAspect="1"/>
          </p:cNvPicPr>
          <p:nvPr/>
        </p:nvPicPr>
        <p:blipFill>
          <a:blip r:embed="rId3"/>
          <a:stretch>
            <a:fillRect/>
          </a:stretch>
        </p:blipFill>
        <p:spPr>
          <a:xfrm>
            <a:off x="7673398" y="5625943"/>
            <a:ext cx="4324894" cy="1132090"/>
          </a:xfrm>
          <a:prstGeom prst="rect">
            <a:avLst/>
          </a:prstGeom>
        </p:spPr>
      </p:pic>
      <p:pic>
        <p:nvPicPr>
          <p:cNvPr id="7" name="Picture 6"/>
          <p:cNvPicPr>
            <a:picLocks noChangeAspect="1"/>
          </p:cNvPicPr>
          <p:nvPr/>
        </p:nvPicPr>
        <p:blipFill>
          <a:blip r:embed="rId4"/>
          <a:stretch>
            <a:fillRect/>
          </a:stretch>
        </p:blipFill>
        <p:spPr>
          <a:xfrm>
            <a:off x="9465140" y="5657193"/>
            <a:ext cx="1838932" cy="1018710"/>
          </a:xfrm>
          <a:prstGeom prst="rect">
            <a:avLst/>
          </a:prstGeom>
        </p:spPr>
      </p:pic>
      <p:sp>
        <p:nvSpPr>
          <p:cNvPr id="8" name="Rectangle 7"/>
          <p:cNvSpPr/>
          <p:nvPr/>
        </p:nvSpPr>
        <p:spPr bwMode="auto">
          <a:xfrm>
            <a:off x="6773833" y="5676505"/>
            <a:ext cx="5101031" cy="945787"/>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387501" defTabSz="932293" fontAlgn="base">
              <a:spcBef>
                <a:spcPct val="0"/>
              </a:spcBef>
              <a:spcAft>
                <a:spcPct val="0"/>
              </a:spcAft>
            </a:pPr>
            <a:endParaRPr lang="en-US" sz="2600" dirty="0">
              <a:solidFill>
                <a:srgbClr val="FFFFFF"/>
              </a:solidFill>
              <a:latin typeface="Segoe UI Light"/>
              <a:ea typeface="Segoe UI" pitchFamily="34" charset="0"/>
              <a:cs typeface="Segoe UI" pitchFamily="34" charset="0"/>
            </a:endParaRPr>
          </a:p>
        </p:txBody>
      </p:sp>
      <p:sp>
        <p:nvSpPr>
          <p:cNvPr id="9" name="Rectangle 8"/>
          <p:cNvSpPr/>
          <p:nvPr/>
        </p:nvSpPr>
        <p:spPr>
          <a:xfrm>
            <a:off x="7494927" y="5256611"/>
            <a:ext cx="2681209" cy="369332"/>
          </a:xfrm>
          <a:prstGeom prst="rect">
            <a:avLst/>
          </a:prstGeom>
        </p:spPr>
        <p:txBody>
          <a:bodyPr wrap="square">
            <a:spAutoFit/>
          </a:bodyPr>
          <a:lstStyle/>
          <a:p>
            <a:pPr algn="ctr" defTabSz="914367">
              <a:spcAft>
                <a:spcPts val="588"/>
              </a:spcAft>
            </a:pPr>
            <a:r>
              <a:rPr lang="en-US" dirty="0">
                <a:solidFill>
                  <a:srgbClr val="000000"/>
                </a:solidFill>
              </a:rPr>
              <a:t>Power BI REST API</a:t>
            </a:r>
          </a:p>
        </p:txBody>
      </p:sp>
      <p:sp>
        <p:nvSpPr>
          <p:cNvPr id="10" name="Rectangle 9"/>
          <p:cNvSpPr/>
          <p:nvPr/>
        </p:nvSpPr>
        <p:spPr>
          <a:xfrm>
            <a:off x="1010144" y="5256611"/>
            <a:ext cx="2291365" cy="369332"/>
          </a:xfrm>
          <a:prstGeom prst="rect">
            <a:avLst/>
          </a:prstGeom>
        </p:spPr>
        <p:txBody>
          <a:bodyPr wrap="square">
            <a:spAutoFit/>
          </a:bodyPr>
          <a:lstStyle/>
          <a:p>
            <a:pPr defTabSz="914367">
              <a:spcAft>
                <a:spcPts val="588"/>
              </a:spcAft>
            </a:pPr>
            <a:r>
              <a:rPr lang="en-US" dirty="0">
                <a:solidFill>
                  <a:srgbClr val="000000"/>
                </a:solidFill>
              </a:rPr>
              <a:t>Power BI Desktop</a:t>
            </a:r>
          </a:p>
        </p:txBody>
      </p:sp>
      <p:sp>
        <p:nvSpPr>
          <p:cNvPr id="11" name="Rectangle 19"/>
          <p:cNvSpPr/>
          <p:nvPr/>
        </p:nvSpPr>
        <p:spPr bwMode="auto">
          <a:xfrm>
            <a:off x="457678" y="4608396"/>
            <a:ext cx="6177980" cy="2011116"/>
          </a:xfrm>
          <a:custGeom>
            <a:avLst/>
            <a:gdLst>
              <a:gd name="connsiteX0" fmla="*/ 0 w 6755948"/>
              <a:gd name="connsiteY0" fmla="*/ 0 h 814436"/>
              <a:gd name="connsiteX1" fmla="*/ 6755948 w 6755948"/>
              <a:gd name="connsiteY1" fmla="*/ 0 h 814436"/>
              <a:gd name="connsiteX2" fmla="*/ 6755948 w 6755948"/>
              <a:gd name="connsiteY2" fmla="*/ 814436 h 814436"/>
              <a:gd name="connsiteX3" fmla="*/ 0 w 6755948"/>
              <a:gd name="connsiteY3" fmla="*/ 814436 h 814436"/>
              <a:gd name="connsiteX4" fmla="*/ 0 w 6755948"/>
              <a:gd name="connsiteY4" fmla="*/ 0 h 814436"/>
              <a:gd name="connsiteX0" fmla="*/ 0 w 6755948"/>
              <a:gd name="connsiteY0" fmla="*/ 0 h 814436"/>
              <a:gd name="connsiteX1" fmla="*/ 245420 w 6755948"/>
              <a:gd name="connsiteY1" fmla="*/ 620 h 814436"/>
              <a:gd name="connsiteX2" fmla="*/ 6755948 w 6755948"/>
              <a:gd name="connsiteY2" fmla="*/ 0 h 814436"/>
              <a:gd name="connsiteX3" fmla="*/ 6755948 w 6755948"/>
              <a:gd name="connsiteY3" fmla="*/ 814436 h 814436"/>
              <a:gd name="connsiteX4" fmla="*/ 0 w 6755948"/>
              <a:gd name="connsiteY4" fmla="*/ 814436 h 814436"/>
              <a:gd name="connsiteX5" fmla="*/ 0 w 6755948"/>
              <a:gd name="connsiteY5" fmla="*/ 0 h 814436"/>
              <a:gd name="connsiteX0" fmla="*/ 0 w 6755948"/>
              <a:gd name="connsiteY0" fmla="*/ 0 h 814436"/>
              <a:gd name="connsiteX1" fmla="*/ 245420 w 6755948"/>
              <a:gd name="connsiteY1" fmla="*/ 620 h 814436"/>
              <a:gd name="connsiteX2" fmla="*/ 528884 w 6755948"/>
              <a:gd name="connsiteY2" fmla="*/ 620 h 814436"/>
              <a:gd name="connsiteX3" fmla="*/ 6755948 w 6755948"/>
              <a:gd name="connsiteY3" fmla="*/ 0 h 814436"/>
              <a:gd name="connsiteX4" fmla="*/ 6755948 w 6755948"/>
              <a:gd name="connsiteY4" fmla="*/ 814436 h 814436"/>
              <a:gd name="connsiteX5" fmla="*/ 0 w 6755948"/>
              <a:gd name="connsiteY5" fmla="*/ 814436 h 814436"/>
              <a:gd name="connsiteX6" fmla="*/ 0 w 6755948"/>
              <a:gd name="connsiteY6" fmla="*/ 0 h 814436"/>
              <a:gd name="connsiteX0" fmla="*/ 0 w 6755948"/>
              <a:gd name="connsiteY0" fmla="*/ 0 h 814436"/>
              <a:gd name="connsiteX1" fmla="*/ 245420 w 6755948"/>
              <a:gd name="connsiteY1" fmla="*/ 620 h 814436"/>
              <a:gd name="connsiteX2" fmla="*/ 373436 w 6755948"/>
              <a:gd name="connsiteY2" fmla="*/ 620 h 814436"/>
              <a:gd name="connsiteX3" fmla="*/ 528884 w 6755948"/>
              <a:gd name="connsiteY3" fmla="*/ 620 h 814436"/>
              <a:gd name="connsiteX4" fmla="*/ 6755948 w 6755948"/>
              <a:gd name="connsiteY4" fmla="*/ 0 h 814436"/>
              <a:gd name="connsiteX5" fmla="*/ 6755948 w 6755948"/>
              <a:gd name="connsiteY5" fmla="*/ 814436 h 814436"/>
              <a:gd name="connsiteX6" fmla="*/ 0 w 6755948"/>
              <a:gd name="connsiteY6" fmla="*/ 814436 h 814436"/>
              <a:gd name="connsiteX7" fmla="*/ 0 w 6755948"/>
              <a:gd name="connsiteY7" fmla="*/ 0 h 814436"/>
              <a:gd name="connsiteX0" fmla="*/ 0 w 6755948"/>
              <a:gd name="connsiteY0" fmla="*/ 374284 h 1188720"/>
              <a:gd name="connsiteX1" fmla="*/ 245420 w 6755948"/>
              <a:gd name="connsiteY1" fmla="*/ 374904 h 1188720"/>
              <a:gd name="connsiteX2" fmla="*/ 382580 w 6755948"/>
              <a:gd name="connsiteY2" fmla="*/ 0 h 1188720"/>
              <a:gd name="connsiteX3" fmla="*/ 528884 w 6755948"/>
              <a:gd name="connsiteY3" fmla="*/ 374904 h 1188720"/>
              <a:gd name="connsiteX4" fmla="*/ 6755948 w 6755948"/>
              <a:gd name="connsiteY4" fmla="*/ 374284 h 1188720"/>
              <a:gd name="connsiteX5" fmla="*/ 6755948 w 6755948"/>
              <a:gd name="connsiteY5" fmla="*/ 1188720 h 1188720"/>
              <a:gd name="connsiteX6" fmla="*/ 0 w 6755948"/>
              <a:gd name="connsiteY6" fmla="*/ 1188720 h 1188720"/>
              <a:gd name="connsiteX7" fmla="*/ 0 w 6755948"/>
              <a:gd name="connsiteY7" fmla="*/ 374284 h 1188720"/>
              <a:gd name="connsiteX0" fmla="*/ 0 w 6755948"/>
              <a:gd name="connsiteY0" fmla="*/ 273117 h 1087553"/>
              <a:gd name="connsiteX1" fmla="*/ 245420 w 6755948"/>
              <a:gd name="connsiteY1" fmla="*/ 273737 h 1087553"/>
              <a:gd name="connsiteX2" fmla="*/ 388635 w 6755948"/>
              <a:gd name="connsiteY2" fmla="*/ 0 h 1087553"/>
              <a:gd name="connsiteX3" fmla="*/ 528884 w 6755948"/>
              <a:gd name="connsiteY3" fmla="*/ 273737 h 1087553"/>
              <a:gd name="connsiteX4" fmla="*/ 6755948 w 6755948"/>
              <a:gd name="connsiteY4" fmla="*/ 273117 h 1087553"/>
              <a:gd name="connsiteX5" fmla="*/ 6755948 w 6755948"/>
              <a:gd name="connsiteY5" fmla="*/ 1087553 h 1087553"/>
              <a:gd name="connsiteX6" fmla="*/ 0 w 6755948"/>
              <a:gd name="connsiteY6" fmla="*/ 1087553 h 1087553"/>
              <a:gd name="connsiteX7" fmla="*/ 0 w 6755948"/>
              <a:gd name="connsiteY7" fmla="*/ 273117 h 1087553"/>
              <a:gd name="connsiteX0" fmla="*/ 0 w 6755948"/>
              <a:gd name="connsiteY0" fmla="*/ 898462 h 1712898"/>
              <a:gd name="connsiteX1" fmla="*/ 245420 w 6755948"/>
              <a:gd name="connsiteY1" fmla="*/ 899082 h 1712898"/>
              <a:gd name="connsiteX2" fmla="*/ 376614 w 6755948"/>
              <a:gd name="connsiteY2" fmla="*/ 0 h 1712898"/>
              <a:gd name="connsiteX3" fmla="*/ 528884 w 6755948"/>
              <a:gd name="connsiteY3" fmla="*/ 899082 h 1712898"/>
              <a:gd name="connsiteX4" fmla="*/ 6755948 w 6755948"/>
              <a:gd name="connsiteY4" fmla="*/ 898462 h 1712898"/>
              <a:gd name="connsiteX5" fmla="*/ 6755948 w 6755948"/>
              <a:gd name="connsiteY5" fmla="*/ 1712898 h 1712898"/>
              <a:gd name="connsiteX6" fmla="*/ 0 w 6755948"/>
              <a:gd name="connsiteY6" fmla="*/ 1712898 h 1712898"/>
              <a:gd name="connsiteX7" fmla="*/ 0 w 6755948"/>
              <a:gd name="connsiteY7" fmla="*/ 898462 h 1712898"/>
              <a:gd name="connsiteX0" fmla="*/ 0 w 6755948"/>
              <a:gd name="connsiteY0" fmla="*/ 708625 h 1523061"/>
              <a:gd name="connsiteX1" fmla="*/ 245420 w 6755948"/>
              <a:gd name="connsiteY1" fmla="*/ 709245 h 1523061"/>
              <a:gd name="connsiteX2" fmla="*/ 388635 w 6755948"/>
              <a:gd name="connsiteY2" fmla="*/ 0 h 1523061"/>
              <a:gd name="connsiteX3" fmla="*/ 528884 w 6755948"/>
              <a:gd name="connsiteY3" fmla="*/ 709245 h 1523061"/>
              <a:gd name="connsiteX4" fmla="*/ 6755948 w 6755948"/>
              <a:gd name="connsiteY4" fmla="*/ 708625 h 1523061"/>
              <a:gd name="connsiteX5" fmla="*/ 6755948 w 6755948"/>
              <a:gd name="connsiteY5" fmla="*/ 1523061 h 1523061"/>
              <a:gd name="connsiteX6" fmla="*/ 0 w 6755948"/>
              <a:gd name="connsiteY6" fmla="*/ 1523061 h 1523061"/>
              <a:gd name="connsiteX7" fmla="*/ 0 w 6755948"/>
              <a:gd name="connsiteY7" fmla="*/ 708625 h 1523061"/>
              <a:gd name="connsiteX0" fmla="*/ 0 w 6755948"/>
              <a:gd name="connsiteY0" fmla="*/ 546905 h 1361341"/>
              <a:gd name="connsiteX1" fmla="*/ 245420 w 6755948"/>
              <a:gd name="connsiteY1" fmla="*/ 547525 h 1361341"/>
              <a:gd name="connsiteX2" fmla="*/ 388635 w 6755948"/>
              <a:gd name="connsiteY2" fmla="*/ 0 h 1361341"/>
              <a:gd name="connsiteX3" fmla="*/ 528884 w 6755948"/>
              <a:gd name="connsiteY3" fmla="*/ 547525 h 1361341"/>
              <a:gd name="connsiteX4" fmla="*/ 6755948 w 6755948"/>
              <a:gd name="connsiteY4" fmla="*/ 546905 h 1361341"/>
              <a:gd name="connsiteX5" fmla="*/ 6755948 w 6755948"/>
              <a:gd name="connsiteY5" fmla="*/ 1361341 h 1361341"/>
              <a:gd name="connsiteX6" fmla="*/ 0 w 6755948"/>
              <a:gd name="connsiteY6" fmla="*/ 1361341 h 1361341"/>
              <a:gd name="connsiteX7" fmla="*/ 0 w 6755948"/>
              <a:gd name="connsiteY7" fmla="*/ 546905 h 1361341"/>
              <a:gd name="connsiteX0" fmla="*/ 0 w 6755948"/>
              <a:gd name="connsiteY0" fmla="*/ 699731 h 1514167"/>
              <a:gd name="connsiteX1" fmla="*/ 245420 w 6755948"/>
              <a:gd name="connsiteY1" fmla="*/ 700351 h 1514167"/>
              <a:gd name="connsiteX2" fmla="*/ 398757 w 6755948"/>
              <a:gd name="connsiteY2" fmla="*/ 0 h 1514167"/>
              <a:gd name="connsiteX3" fmla="*/ 528884 w 6755948"/>
              <a:gd name="connsiteY3" fmla="*/ 700351 h 1514167"/>
              <a:gd name="connsiteX4" fmla="*/ 6755948 w 6755948"/>
              <a:gd name="connsiteY4" fmla="*/ 699731 h 1514167"/>
              <a:gd name="connsiteX5" fmla="*/ 6755948 w 6755948"/>
              <a:gd name="connsiteY5" fmla="*/ 1514167 h 1514167"/>
              <a:gd name="connsiteX6" fmla="*/ 0 w 6755948"/>
              <a:gd name="connsiteY6" fmla="*/ 1514167 h 1514167"/>
              <a:gd name="connsiteX7" fmla="*/ 0 w 6755948"/>
              <a:gd name="connsiteY7" fmla="*/ 699731 h 1514167"/>
              <a:gd name="connsiteX0" fmla="*/ 0 w 6755948"/>
              <a:gd name="connsiteY0" fmla="*/ 934203 h 1748639"/>
              <a:gd name="connsiteX1" fmla="*/ 245420 w 6755948"/>
              <a:gd name="connsiteY1" fmla="*/ 934823 h 1748639"/>
              <a:gd name="connsiteX2" fmla="*/ 398757 w 6755948"/>
              <a:gd name="connsiteY2" fmla="*/ 0 h 1748639"/>
              <a:gd name="connsiteX3" fmla="*/ 528884 w 6755948"/>
              <a:gd name="connsiteY3" fmla="*/ 934823 h 1748639"/>
              <a:gd name="connsiteX4" fmla="*/ 6755948 w 6755948"/>
              <a:gd name="connsiteY4" fmla="*/ 934203 h 1748639"/>
              <a:gd name="connsiteX5" fmla="*/ 6755948 w 6755948"/>
              <a:gd name="connsiteY5" fmla="*/ 1748639 h 1748639"/>
              <a:gd name="connsiteX6" fmla="*/ 0 w 6755948"/>
              <a:gd name="connsiteY6" fmla="*/ 1748639 h 1748639"/>
              <a:gd name="connsiteX7" fmla="*/ 0 w 6755948"/>
              <a:gd name="connsiteY7" fmla="*/ 934203 h 1748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5948" h="1748639">
                <a:moveTo>
                  <a:pt x="0" y="934203"/>
                </a:moveTo>
                <a:lnTo>
                  <a:pt x="245420" y="934823"/>
                </a:lnTo>
                <a:lnTo>
                  <a:pt x="398757" y="0"/>
                </a:lnTo>
                <a:lnTo>
                  <a:pt x="528884" y="934823"/>
                </a:lnTo>
                <a:lnTo>
                  <a:pt x="6755948" y="934203"/>
                </a:lnTo>
                <a:lnTo>
                  <a:pt x="6755948" y="1748639"/>
                </a:lnTo>
                <a:lnTo>
                  <a:pt x="0" y="1748639"/>
                </a:lnTo>
                <a:lnTo>
                  <a:pt x="0" y="934203"/>
                </a:lnTo>
                <a:close/>
              </a:path>
            </a:pathLst>
          </a:cu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a:solidFill>
                <a:srgbClr val="217346"/>
              </a:solidFill>
              <a:ea typeface="Segoe UI" pitchFamily="34" charset="0"/>
              <a:cs typeface="Segoe UI" pitchFamily="34" charset="0"/>
            </a:endParaRPr>
          </a:p>
        </p:txBody>
      </p:sp>
      <p:sp>
        <p:nvSpPr>
          <p:cNvPr id="12" name="Oval 950"/>
          <p:cNvSpPr>
            <a:spLocks noChangeAspect="1"/>
          </p:cNvSpPr>
          <p:nvPr/>
        </p:nvSpPr>
        <p:spPr>
          <a:xfrm>
            <a:off x="1737513" y="5734240"/>
            <a:ext cx="822960" cy="822954"/>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en-US" sz="1200" dirty="0">
                <a:solidFill>
                  <a:srgbClr val="000000"/>
                </a:solidFill>
                <a:ea typeface="Segoe UI" pitchFamily="34" charset="0"/>
                <a:cs typeface="Segoe UI" pitchFamily="34" charset="0"/>
              </a:rPr>
              <a:t>Prepare</a:t>
            </a:r>
          </a:p>
        </p:txBody>
      </p:sp>
      <p:sp>
        <p:nvSpPr>
          <p:cNvPr id="13" name="Oval 957"/>
          <p:cNvSpPr>
            <a:spLocks noChangeAspect="1"/>
          </p:cNvSpPr>
          <p:nvPr/>
        </p:nvSpPr>
        <p:spPr>
          <a:xfrm>
            <a:off x="2915282" y="5734238"/>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en-US" sz="1200" dirty="0">
                <a:solidFill>
                  <a:srgbClr val="000000"/>
                </a:solidFill>
                <a:ea typeface="Segoe UI" pitchFamily="34" charset="0"/>
                <a:cs typeface="Segoe UI" pitchFamily="34" charset="0"/>
              </a:rPr>
              <a:t>Explore</a:t>
            </a:r>
          </a:p>
        </p:txBody>
      </p:sp>
      <p:sp>
        <p:nvSpPr>
          <p:cNvPr id="14" name="Isosceles Triangle 48"/>
          <p:cNvSpPr/>
          <p:nvPr/>
        </p:nvSpPr>
        <p:spPr bwMode="auto">
          <a:xfrm rot="16200000" flipV="1">
            <a:off x="4984895" y="6066289"/>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defTabSz="932472" fontAlgn="base">
              <a:spcBef>
                <a:spcPct val="0"/>
              </a:spcBef>
              <a:spcAft>
                <a:spcPct val="0"/>
              </a:spcAft>
            </a:pPr>
            <a:endParaRPr lang="en-IN" sz="1400" dirty="0">
              <a:solidFill>
                <a:srgbClr val="31B42E"/>
              </a:solidFill>
              <a:ea typeface="Segoe UI" pitchFamily="34" charset="0"/>
              <a:cs typeface="Segoe UI" pitchFamily="34" charset="0"/>
            </a:endParaRPr>
          </a:p>
        </p:txBody>
      </p:sp>
      <p:sp>
        <p:nvSpPr>
          <p:cNvPr id="15" name="Oval 70"/>
          <p:cNvSpPr>
            <a:spLocks noChangeAspect="1"/>
          </p:cNvSpPr>
          <p:nvPr/>
        </p:nvSpPr>
        <p:spPr>
          <a:xfrm>
            <a:off x="5270819" y="5734238"/>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en-US" sz="1200" dirty="0">
                <a:solidFill>
                  <a:srgbClr val="000000"/>
                </a:solidFill>
                <a:ea typeface="Segoe UI" pitchFamily="34" charset="0"/>
                <a:cs typeface="Segoe UI" pitchFamily="34" charset="0"/>
              </a:rPr>
              <a:t>Share</a:t>
            </a:r>
          </a:p>
        </p:txBody>
      </p:sp>
      <p:sp>
        <p:nvSpPr>
          <p:cNvPr id="16" name="Oval 47"/>
          <p:cNvSpPr>
            <a:spLocks noChangeAspect="1"/>
          </p:cNvSpPr>
          <p:nvPr/>
        </p:nvSpPr>
        <p:spPr>
          <a:xfrm>
            <a:off x="4093051" y="5734238"/>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en-US" sz="1200" dirty="0">
                <a:solidFill>
                  <a:srgbClr val="000000"/>
                </a:solidFill>
                <a:ea typeface="Segoe UI" pitchFamily="34" charset="0"/>
                <a:cs typeface="Segoe UI" pitchFamily="34" charset="0"/>
              </a:rPr>
              <a:t>Report</a:t>
            </a:r>
          </a:p>
        </p:txBody>
      </p:sp>
      <p:sp>
        <p:nvSpPr>
          <p:cNvPr id="17" name="Isosceles Triangle 48"/>
          <p:cNvSpPr/>
          <p:nvPr/>
        </p:nvSpPr>
        <p:spPr bwMode="auto">
          <a:xfrm rot="16200000" flipV="1">
            <a:off x="3797138" y="6066280"/>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defTabSz="932472" fontAlgn="base">
              <a:spcBef>
                <a:spcPct val="0"/>
              </a:spcBef>
              <a:spcAft>
                <a:spcPct val="0"/>
              </a:spcAft>
            </a:pPr>
            <a:endParaRPr lang="en-IN" sz="1400" dirty="0">
              <a:solidFill>
                <a:srgbClr val="31B42E"/>
              </a:solidFill>
              <a:ea typeface="Segoe UI" pitchFamily="34" charset="0"/>
              <a:cs typeface="Segoe UI" pitchFamily="34" charset="0"/>
            </a:endParaRPr>
          </a:p>
        </p:txBody>
      </p:sp>
      <p:sp>
        <p:nvSpPr>
          <p:cNvPr id="18" name="Isosceles Triangle 48"/>
          <p:cNvSpPr/>
          <p:nvPr/>
        </p:nvSpPr>
        <p:spPr bwMode="auto">
          <a:xfrm rot="16200000" flipV="1">
            <a:off x="2612958" y="6066288"/>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defTabSz="932472" fontAlgn="base">
              <a:spcBef>
                <a:spcPct val="0"/>
              </a:spcBef>
              <a:spcAft>
                <a:spcPct val="0"/>
              </a:spcAft>
            </a:pPr>
            <a:endParaRPr lang="en-IN" sz="1400" dirty="0">
              <a:solidFill>
                <a:srgbClr val="31B42E"/>
              </a:solidFill>
              <a:ea typeface="Segoe UI" pitchFamily="34" charset="0"/>
              <a:cs typeface="Segoe UI" pitchFamily="34" charset="0"/>
            </a:endParaRPr>
          </a:p>
        </p:txBody>
      </p:sp>
      <p:sp>
        <p:nvSpPr>
          <p:cNvPr id="19" name="Freeform 18"/>
          <p:cNvSpPr>
            <a:spLocks noChangeAspect="1" noEditPoints="1"/>
          </p:cNvSpPr>
          <p:nvPr/>
        </p:nvSpPr>
        <p:spPr bwMode="black">
          <a:xfrm>
            <a:off x="1945528" y="6119169"/>
            <a:ext cx="365760" cy="29657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217346"/>
              </a:solidFill>
            </a:endParaRPr>
          </a:p>
        </p:txBody>
      </p:sp>
      <p:sp>
        <p:nvSpPr>
          <p:cNvPr id="20" name="Donut 3"/>
          <p:cNvSpPr>
            <a:spLocks noChangeAspect="1"/>
          </p:cNvSpPr>
          <p:nvPr/>
        </p:nvSpPr>
        <p:spPr bwMode="auto">
          <a:xfrm>
            <a:off x="3162857" y="6141858"/>
            <a:ext cx="274320" cy="251192"/>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FFFFF"/>
              </a:solidFill>
            </a:endParaRPr>
          </a:p>
        </p:txBody>
      </p:sp>
      <p:sp>
        <p:nvSpPr>
          <p:cNvPr id="21" name="Freeform 20"/>
          <p:cNvSpPr>
            <a:spLocks noChangeAspect="1"/>
          </p:cNvSpPr>
          <p:nvPr/>
        </p:nvSpPr>
        <p:spPr bwMode="black">
          <a:xfrm>
            <a:off x="4394995" y="6133152"/>
            <a:ext cx="274320" cy="268605"/>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2" name="Freeform 21"/>
          <p:cNvSpPr>
            <a:spLocks noChangeAspect="1"/>
          </p:cNvSpPr>
          <p:nvPr/>
        </p:nvSpPr>
        <p:spPr bwMode="black">
          <a:xfrm>
            <a:off x="5525378" y="6125368"/>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000000"/>
              </a:solidFill>
            </a:endParaRPr>
          </a:p>
        </p:txBody>
      </p:sp>
      <p:grpSp>
        <p:nvGrpSpPr>
          <p:cNvPr id="23" name="Group 22"/>
          <p:cNvGrpSpPr/>
          <p:nvPr/>
        </p:nvGrpSpPr>
        <p:grpSpPr>
          <a:xfrm>
            <a:off x="7183757" y="2821500"/>
            <a:ext cx="491800" cy="3552182"/>
            <a:chOff x="10461581" y="2911462"/>
            <a:chExt cx="491800" cy="3552182"/>
          </a:xfrm>
        </p:grpSpPr>
        <p:sp>
          <p:nvSpPr>
            <p:cNvPr id="24" name="Oval 23"/>
            <p:cNvSpPr/>
            <p:nvPr/>
          </p:nvSpPr>
          <p:spPr bwMode="auto">
            <a:xfrm rot="16200000" flipH="1" flipV="1">
              <a:off x="10503133" y="5505840"/>
              <a:ext cx="412039" cy="41203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5" name="Group 24"/>
            <p:cNvGrpSpPr/>
            <p:nvPr/>
          </p:nvGrpSpPr>
          <p:grpSpPr>
            <a:xfrm rot="16200000">
              <a:off x="9057680" y="4406255"/>
              <a:ext cx="3313623" cy="324038"/>
              <a:chOff x="8231749" y="5960661"/>
              <a:chExt cx="3313623" cy="324038"/>
            </a:xfrm>
          </p:grpSpPr>
          <p:sp>
            <p:nvSpPr>
              <p:cNvPr id="42" name="TextBox 41"/>
              <p:cNvSpPr txBox="1"/>
              <p:nvPr/>
            </p:nvSpPr>
            <p:spPr>
              <a:xfrm>
                <a:off x="8283353" y="5960661"/>
                <a:ext cx="3262019" cy="166199"/>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algn="l"/>
                <a:r>
                  <a:rPr lang="en-US" dirty="0">
                    <a:gradFill flip="none" rotWithShape="1">
                      <a:gsLst>
                        <a:gs pos="0">
                          <a:srgbClr val="D2D2D2"/>
                        </a:gs>
                        <a:gs pos="74000">
                          <a:srgbClr val="000000">
                            <a:lumMod val="50000"/>
                            <a:lumOff val="50000"/>
                          </a:srgbClr>
                        </a:gs>
                        <a:gs pos="100000">
                          <a:srgbClr val="505050"/>
                        </a:gs>
                      </a:gsLst>
                      <a:lin ang="10800000" scaled="1"/>
                      <a:tileRect/>
                    </a:gradFill>
                  </a:rPr>
                  <a:t>0110001</a:t>
                </a:r>
              </a:p>
            </p:txBody>
          </p:sp>
          <p:sp>
            <p:nvSpPr>
              <p:cNvPr id="43" name="TextBox 42"/>
              <p:cNvSpPr txBox="1"/>
              <p:nvPr/>
            </p:nvSpPr>
            <p:spPr>
              <a:xfrm>
                <a:off x="8231749" y="6118500"/>
                <a:ext cx="3262019" cy="166199"/>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algn="l"/>
                <a:r>
                  <a:rPr lang="en-US" dirty="0">
                    <a:gradFill flip="none" rotWithShape="1">
                      <a:gsLst>
                        <a:gs pos="0">
                          <a:srgbClr val="D2D2D2"/>
                        </a:gs>
                        <a:gs pos="74000">
                          <a:srgbClr val="000000">
                            <a:lumMod val="50000"/>
                            <a:lumOff val="50000"/>
                          </a:srgbClr>
                        </a:gs>
                        <a:gs pos="100000">
                          <a:srgbClr val="505050"/>
                        </a:gs>
                      </a:gsLst>
                      <a:lin ang="10800000" scaled="1"/>
                      <a:tileRect/>
                    </a:gradFill>
                  </a:rPr>
                  <a:t>00010110</a:t>
                </a:r>
              </a:p>
            </p:txBody>
          </p:sp>
        </p:grpSp>
        <p:grpSp>
          <p:nvGrpSpPr>
            <p:cNvPr id="26" name="Group 25"/>
            <p:cNvGrpSpPr/>
            <p:nvPr/>
          </p:nvGrpSpPr>
          <p:grpSpPr>
            <a:xfrm>
              <a:off x="10461581" y="5900047"/>
              <a:ext cx="491800" cy="563597"/>
              <a:chOff x="4076702" y="-2333624"/>
              <a:chExt cx="1446213" cy="1657349"/>
            </a:xfrm>
            <a:solidFill>
              <a:schemeClr val="tx2"/>
            </a:solidFill>
          </p:grpSpPr>
          <p:grpSp>
            <p:nvGrpSpPr>
              <p:cNvPr id="27" name="Group 4"/>
              <p:cNvGrpSpPr>
                <a:grpSpLocks noChangeAspect="1"/>
              </p:cNvGrpSpPr>
              <p:nvPr/>
            </p:nvGrpSpPr>
            <p:grpSpPr bwMode="auto">
              <a:xfrm>
                <a:off x="4076702" y="-2333624"/>
                <a:ext cx="1446213" cy="1657349"/>
                <a:chOff x="2568" y="-1470"/>
                <a:chExt cx="911" cy="1044"/>
              </a:xfrm>
              <a:grpFill/>
            </p:grpSpPr>
            <p:sp>
              <p:nvSpPr>
                <p:cNvPr id="33" name="Freeform 5"/>
                <p:cNvSpPr>
                  <a:spLocks/>
                </p:cNvSpPr>
                <p:nvPr/>
              </p:nvSpPr>
              <p:spPr bwMode="auto">
                <a:xfrm>
                  <a:off x="2568" y="-1330"/>
                  <a:ext cx="907" cy="904"/>
                </a:xfrm>
                <a:custGeom>
                  <a:avLst/>
                  <a:gdLst>
                    <a:gd name="T0" fmla="*/ 354 w 381"/>
                    <a:gd name="T1" fmla="*/ 102 h 380"/>
                    <a:gd name="T2" fmla="*/ 182 w 381"/>
                    <a:gd name="T3" fmla="*/ 3 h 380"/>
                    <a:gd name="T4" fmla="*/ 4 w 381"/>
                    <a:gd name="T5" fmla="*/ 196 h 380"/>
                    <a:gd name="T6" fmla="*/ 27 w 381"/>
                    <a:gd name="T7" fmla="*/ 278 h 380"/>
                    <a:gd name="T8" fmla="*/ 199 w 381"/>
                    <a:gd name="T9" fmla="*/ 377 h 380"/>
                    <a:gd name="T10" fmla="*/ 377 w 381"/>
                    <a:gd name="T11" fmla="*/ 184 h 380"/>
                    <a:gd name="T12" fmla="*/ 354 w 381"/>
                    <a:gd name="T13" fmla="*/ 102 h 380"/>
                  </a:gdLst>
                  <a:ahLst/>
                  <a:cxnLst>
                    <a:cxn ang="0">
                      <a:pos x="T0" y="T1"/>
                    </a:cxn>
                    <a:cxn ang="0">
                      <a:pos x="T2" y="T3"/>
                    </a:cxn>
                    <a:cxn ang="0">
                      <a:pos x="T4" y="T5"/>
                    </a:cxn>
                    <a:cxn ang="0">
                      <a:pos x="T6" y="T7"/>
                    </a:cxn>
                    <a:cxn ang="0">
                      <a:pos x="T8" y="T9"/>
                    </a:cxn>
                    <a:cxn ang="0">
                      <a:pos x="T10" y="T11"/>
                    </a:cxn>
                    <a:cxn ang="0">
                      <a:pos x="T12" y="T13"/>
                    </a:cxn>
                  </a:cxnLst>
                  <a:rect l="0" t="0" r="r" b="b"/>
                  <a:pathLst>
                    <a:path w="381" h="380">
                      <a:moveTo>
                        <a:pt x="354" y="102"/>
                      </a:moveTo>
                      <a:cubicBezTo>
                        <a:pt x="322" y="41"/>
                        <a:pt x="256" y="0"/>
                        <a:pt x="182" y="3"/>
                      </a:cubicBezTo>
                      <a:cubicBezTo>
                        <a:pt x="80" y="8"/>
                        <a:pt x="0" y="94"/>
                        <a:pt x="4" y="196"/>
                      </a:cubicBezTo>
                      <a:cubicBezTo>
                        <a:pt x="5" y="226"/>
                        <a:pt x="14" y="254"/>
                        <a:pt x="27" y="278"/>
                      </a:cubicBezTo>
                      <a:cubicBezTo>
                        <a:pt x="59" y="339"/>
                        <a:pt x="125" y="380"/>
                        <a:pt x="199" y="377"/>
                      </a:cubicBezTo>
                      <a:cubicBezTo>
                        <a:pt x="301" y="373"/>
                        <a:pt x="381" y="287"/>
                        <a:pt x="377" y="184"/>
                      </a:cubicBezTo>
                      <a:cubicBezTo>
                        <a:pt x="375" y="154"/>
                        <a:pt x="367" y="127"/>
                        <a:pt x="354" y="102"/>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4" name="Oval 7"/>
                <p:cNvSpPr>
                  <a:spLocks noChangeArrowheads="1"/>
                </p:cNvSpPr>
                <p:nvPr/>
              </p:nvSpPr>
              <p:spPr bwMode="auto">
                <a:xfrm>
                  <a:off x="2960" y="-906"/>
                  <a:ext cx="115" cy="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5" name="Oval 8"/>
                <p:cNvSpPr>
                  <a:spLocks noChangeArrowheads="1"/>
                </p:cNvSpPr>
                <p:nvPr/>
              </p:nvSpPr>
              <p:spPr bwMode="auto">
                <a:xfrm>
                  <a:off x="2987" y="-887"/>
                  <a:ext cx="69" cy="7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6" name="Freeform 9"/>
                <p:cNvSpPr>
                  <a:spLocks/>
                </p:cNvSpPr>
                <p:nvPr/>
              </p:nvSpPr>
              <p:spPr bwMode="auto">
                <a:xfrm>
                  <a:off x="2896" y="-1380"/>
                  <a:ext cx="243" cy="126"/>
                </a:xfrm>
                <a:custGeom>
                  <a:avLst/>
                  <a:gdLst>
                    <a:gd name="T0" fmla="*/ 102 w 102"/>
                    <a:gd name="T1" fmla="*/ 35 h 53"/>
                    <a:gd name="T2" fmla="*/ 83 w 102"/>
                    <a:gd name="T3" fmla="*/ 53 h 53"/>
                    <a:gd name="T4" fmla="*/ 19 w 102"/>
                    <a:gd name="T5" fmla="*/ 53 h 53"/>
                    <a:gd name="T6" fmla="*/ 0 w 102"/>
                    <a:gd name="T7" fmla="*/ 35 h 53"/>
                    <a:gd name="T8" fmla="*/ 0 w 102"/>
                    <a:gd name="T9" fmla="*/ 19 h 53"/>
                    <a:gd name="T10" fmla="*/ 19 w 102"/>
                    <a:gd name="T11" fmla="*/ 0 h 53"/>
                    <a:gd name="T12" fmla="*/ 83 w 102"/>
                    <a:gd name="T13" fmla="*/ 0 h 53"/>
                    <a:gd name="T14" fmla="*/ 102 w 102"/>
                    <a:gd name="T15" fmla="*/ 19 h 53"/>
                    <a:gd name="T16" fmla="*/ 102 w 102"/>
                    <a:gd name="T17"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53">
                      <a:moveTo>
                        <a:pt x="102" y="35"/>
                      </a:moveTo>
                      <a:cubicBezTo>
                        <a:pt x="102" y="45"/>
                        <a:pt x="93" y="53"/>
                        <a:pt x="83" y="53"/>
                      </a:cubicBezTo>
                      <a:cubicBezTo>
                        <a:pt x="19" y="53"/>
                        <a:pt x="19" y="53"/>
                        <a:pt x="19" y="53"/>
                      </a:cubicBezTo>
                      <a:cubicBezTo>
                        <a:pt x="8" y="53"/>
                        <a:pt x="0" y="45"/>
                        <a:pt x="0" y="35"/>
                      </a:cubicBezTo>
                      <a:cubicBezTo>
                        <a:pt x="0" y="19"/>
                        <a:pt x="0" y="19"/>
                        <a:pt x="0" y="19"/>
                      </a:cubicBezTo>
                      <a:cubicBezTo>
                        <a:pt x="0" y="8"/>
                        <a:pt x="8" y="0"/>
                        <a:pt x="19" y="0"/>
                      </a:cubicBezTo>
                      <a:cubicBezTo>
                        <a:pt x="83" y="0"/>
                        <a:pt x="83" y="0"/>
                        <a:pt x="83" y="0"/>
                      </a:cubicBezTo>
                      <a:cubicBezTo>
                        <a:pt x="93" y="0"/>
                        <a:pt x="102" y="8"/>
                        <a:pt x="102" y="19"/>
                      </a:cubicBezTo>
                      <a:lnTo>
                        <a:pt x="102" y="35"/>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7" name="Oval 10"/>
                <p:cNvSpPr>
                  <a:spLocks noChangeArrowheads="1"/>
                </p:cNvSpPr>
                <p:nvPr/>
              </p:nvSpPr>
              <p:spPr bwMode="auto">
                <a:xfrm>
                  <a:off x="2991" y="-873"/>
                  <a:ext cx="53" cy="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8" name="Freeform 11"/>
                <p:cNvSpPr>
                  <a:spLocks/>
                </p:cNvSpPr>
                <p:nvPr/>
              </p:nvSpPr>
              <p:spPr bwMode="auto">
                <a:xfrm>
                  <a:off x="3353" y="-1263"/>
                  <a:ext cx="126" cy="143"/>
                </a:xfrm>
                <a:custGeom>
                  <a:avLst/>
                  <a:gdLst>
                    <a:gd name="T0" fmla="*/ 47 w 53"/>
                    <a:gd name="T1" fmla="*/ 56 h 60"/>
                    <a:gd name="T2" fmla="*/ 29 w 53"/>
                    <a:gd name="T3" fmla="*/ 54 h 60"/>
                    <a:gd name="T4" fmla="*/ 4 w 53"/>
                    <a:gd name="T5" fmla="*/ 22 h 60"/>
                    <a:gd name="T6" fmla="*/ 6 w 53"/>
                    <a:gd name="T7" fmla="*/ 4 h 60"/>
                    <a:gd name="T8" fmla="*/ 6 w 53"/>
                    <a:gd name="T9" fmla="*/ 4 h 60"/>
                    <a:gd name="T10" fmla="*/ 24 w 53"/>
                    <a:gd name="T11" fmla="*/ 6 h 60"/>
                    <a:gd name="T12" fmla="*/ 49 w 53"/>
                    <a:gd name="T13" fmla="*/ 38 h 60"/>
                    <a:gd name="T14" fmla="*/ 47 w 53"/>
                    <a:gd name="T15" fmla="*/ 56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60">
                      <a:moveTo>
                        <a:pt x="47" y="56"/>
                      </a:moveTo>
                      <a:cubicBezTo>
                        <a:pt x="41" y="60"/>
                        <a:pt x="33" y="59"/>
                        <a:pt x="29" y="54"/>
                      </a:cubicBezTo>
                      <a:cubicBezTo>
                        <a:pt x="4" y="22"/>
                        <a:pt x="4" y="22"/>
                        <a:pt x="4" y="22"/>
                      </a:cubicBezTo>
                      <a:cubicBezTo>
                        <a:pt x="0" y="16"/>
                        <a:pt x="1" y="8"/>
                        <a:pt x="6" y="4"/>
                      </a:cubicBezTo>
                      <a:cubicBezTo>
                        <a:pt x="6" y="4"/>
                        <a:pt x="6" y="4"/>
                        <a:pt x="6" y="4"/>
                      </a:cubicBezTo>
                      <a:cubicBezTo>
                        <a:pt x="12" y="0"/>
                        <a:pt x="20" y="1"/>
                        <a:pt x="24" y="6"/>
                      </a:cubicBezTo>
                      <a:cubicBezTo>
                        <a:pt x="49" y="38"/>
                        <a:pt x="49" y="38"/>
                        <a:pt x="49" y="38"/>
                      </a:cubicBezTo>
                      <a:cubicBezTo>
                        <a:pt x="53" y="44"/>
                        <a:pt x="52" y="51"/>
                        <a:pt x="47" y="56"/>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9" name="Freeform 12"/>
                <p:cNvSpPr>
                  <a:spLocks/>
                </p:cNvSpPr>
                <p:nvPr/>
              </p:nvSpPr>
              <p:spPr bwMode="auto">
                <a:xfrm>
                  <a:off x="3298" y="-1206"/>
                  <a:ext cx="129" cy="112"/>
                </a:xfrm>
                <a:custGeom>
                  <a:avLst/>
                  <a:gdLst>
                    <a:gd name="T0" fmla="*/ 15 w 54"/>
                    <a:gd name="T1" fmla="*/ 44 h 47"/>
                    <a:gd name="T2" fmla="*/ 3 w 54"/>
                    <a:gd name="T3" fmla="*/ 43 h 47"/>
                    <a:gd name="T4" fmla="*/ 3 w 54"/>
                    <a:gd name="T5" fmla="*/ 43 h 47"/>
                    <a:gd name="T6" fmla="*/ 4 w 54"/>
                    <a:gd name="T7" fmla="*/ 31 h 47"/>
                    <a:gd name="T8" fmla="*/ 39 w 54"/>
                    <a:gd name="T9" fmla="*/ 3 h 47"/>
                    <a:gd name="T10" fmla="*/ 51 w 54"/>
                    <a:gd name="T11" fmla="*/ 5 h 47"/>
                    <a:gd name="T12" fmla="*/ 51 w 54"/>
                    <a:gd name="T13" fmla="*/ 5 h 47"/>
                    <a:gd name="T14" fmla="*/ 50 w 54"/>
                    <a:gd name="T15" fmla="*/ 17 h 47"/>
                    <a:gd name="T16" fmla="*/ 15 w 54"/>
                    <a:gd name="T17"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7">
                      <a:moveTo>
                        <a:pt x="15" y="44"/>
                      </a:moveTo>
                      <a:cubicBezTo>
                        <a:pt x="11" y="47"/>
                        <a:pt x="6" y="47"/>
                        <a:pt x="3" y="43"/>
                      </a:cubicBezTo>
                      <a:cubicBezTo>
                        <a:pt x="3" y="43"/>
                        <a:pt x="3" y="43"/>
                        <a:pt x="3" y="43"/>
                      </a:cubicBezTo>
                      <a:cubicBezTo>
                        <a:pt x="0" y="39"/>
                        <a:pt x="0" y="34"/>
                        <a:pt x="4" y="31"/>
                      </a:cubicBezTo>
                      <a:cubicBezTo>
                        <a:pt x="39" y="3"/>
                        <a:pt x="39" y="3"/>
                        <a:pt x="39" y="3"/>
                      </a:cubicBezTo>
                      <a:cubicBezTo>
                        <a:pt x="43" y="0"/>
                        <a:pt x="48" y="1"/>
                        <a:pt x="51" y="5"/>
                      </a:cubicBezTo>
                      <a:cubicBezTo>
                        <a:pt x="51" y="5"/>
                        <a:pt x="51" y="5"/>
                        <a:pt x="51" y="5"/>
                      </a:cubicBezTo>
                      <a:cubicBezTo>
                        <a:pt x="54" y="8"/>
                        <a:pt x="54" y="14"/>
                        <a:pt x="50" y="17"/>
                      </a:cubicBezTo>
                      <a:lnTo>
                        <a:pt x="15" y="44"/>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0" name="Freeform 13"/>
                <p:cNvSpPr>
                  <a:spLocks/>
                </p:cNvSpPr>
                <p:nvPr/>
              </p:nvSpPr>
              <p:spPr bwMode="auto">
                <a:xfrm>
                  <a:off x="2925" y="-1470"/>
                  <a:ext cx="183" cy="59"/>
                </a:xfrm>
                <a:custGeom>
                  <a:avLst/>
                  <a:gdLst>
                    <a:gd name="T0" fmla="*/ 77 w 77"/>
                    <a:gd name="T1" fmla="*/ 13 h 25"/>
                    <a:gd name="T2" fmla="*/ 64 w 77"/>
                    <a:gd name="T3" fmla="*/ 25 h 25"/>
                    <a:gd name="T4" fmla="*/ 12 w 77"/>
                    <a:gd name="T5" fmla="*/ 25 h 25"/>
                    <a:gd name="T6" fmla="*/ 0 w 77"/>
                    <a:gd name="T7" fmla="*/ 13 h 25"/>
                    <a:gd name="T8" fmla="*/ 0 w 77"/>
                    <a:gd name="T9" fmla="*/ 13 h 25"/>
                    <a:gd name="T10" fmla="*/ 12 w 77"/>
                    <a:gd name="T11" fmla="*/ 0 h 25"/>
                    <a:gd name="T12" fmla="*/ 64 w 77"/>
                    <a:gd name="T13" fmla="*/ 0 h 25"/>
                    <a:gd name="T14" fmla="*/ 77 w 7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5">
                      <a:moveTo>
                        <a:pt x="77" y="13"/>
                      </a:moveTo>
                      <a:cubicBezTo>
                        <a:pt x="77" y="20"/>
                        <a:pt x="71" y="25"/>
                        <a:pt x="64" y="25"/>
                      </a:cubicBezTo>
                      <a:cubicBezTo>
                        <a:pt x="12" y="25"/>
                        <a:pt x="12" y="25"/>
                        <a:pt x="12" y="25"/>
                      </a:cubicBezTo>
                      <a:cubicBezTo>
                        <a:pt x="5" y="25"/>
                        <a:pt x="0" y="20"/>
                        <a:pt x="0" y="13"/>
                      </a:cubicBezTo>
                      <a:cubicBezTo>
                        <a:pt x="0" y="13"/>
                        <a:pt x="0" y="13"/>
                        <a:pt x="0" y="13"/>
                      </a:cubicBezTo>
                      <a:cubicBezTo>
                        <a:pt x="0" y="6"/>
                        <a:pt x="5" y="0"/>
                        <a:pt x="12" y="0"/>
                      </a:cubicBezTo>
                      <a:cubicBezTo>
                        <a:pt x="64" y="0"/>
                        <a:pt x="64" y="0"/>
                        <a:pt x="64" y="0"/>
                      </a:cubicBezTo>
                      <a:cubicBezTo>
                        <a:pt x="71" y="0"/>
                        <a:pt x="77" y="6"/>
                        <a:pt x="77" y="13"/>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1" name="Rectangle 14"/>
                <p:cNvSpPr>
                  <a:spLocks noChangeArrowheads="1"/>
                </p:cNvSpPr>
                <p:nvPr/>
              </p:nvSpPr>
              <p:spPr bwMode="auto">
                <a:xfrm>
                  <a:off x="2965" y="-1422"/>
                  <a:ext cx="105" cy="54"/>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grpSp>
            <p:nvGrpSpPr>
              <p:cNvPr id="28" name="Group 27"/>
              <p:cNvGrpSpPr/>
              <p:nvPr/>
            </p:nvGrpSpPr>
            <p:grpSpPr>
              <a:xfrm rot="5400000">
                <a:off x="4266802" y="-1927225"/>
                <a:ext cx="1066800" cy="1066800"/>
                <a:chOff x="4236244" y="-1957783"/>
                <a:chExt cx="1066800" cy="1066800"/>
              </a:xfrm>
              <a:grpFill/>
            </p:grpSpPr>
            <p:sp>
              <p:nvSpPr>
                <p:cNvPr id="31" name="Oval 30"/>
                <p:cNvSpPr/>
                <p:nvPr/>
              </p:nvSpPr>
              <p:spPr>
                <a:xfrm>
                  <a:off x="4236244" y="-1957783"/>
                  <a:ext cx="1066800" cy="1066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2" name="Isosceles Triangle 31"/>
                <p:cNvSpPr/>
                <p:nvPr/>
              </p:nvSpPr>
              <p:spPr>
                <a:xfrm>
                  <a:off x="4718082" y="-1951436"/>
                  <a:ext cx="103123" cy="533401"/>
                </a:xfrm>
                <a:prstGeom prst="triangl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
            <p:nvSpPr>
              <p:cNvPr id="29" name="Block Arc 28"/>
              <p:cNvSpPr/>
              <p:nvPr/>
            </p:nvSpPr>
            <p:spPr>
              <a:xfrm>
                <a:off x="4262569" y="-1931062"/>
                <a:ext cx="1073150" cy="1073148"/>
              </a:xfrm>
              <a:prstGeom prst="blockArc">
                <a:avLst>
                  <a:gd name="adj1" fmla="val 16240927"/>
                  <a:gd name="adj2" fmla="val 0"/>
                  <a:gd name="adj3" fmla="val 25000"/>
                </a:avLst>
              </a:prstGeom>
              <a:gradFill>
                <a:gsLst>
                  <a:gs pos="28000">
                    <a:schemeClr val="tx2">
                      <a:alpha val="0"/>
                    </a:schemeClr>
                  </a:gs>
                  <a:gs pos="100000">
                    <a:srgbClr val="91919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
            <p:nvSpPr>
              <p:cNvPr id="30" name="Oval 29"/>
              <p:cNvSpPr/>
              <p:nvPr/>
            </p:nvSpPr>
            <p:spPr>
              <a:xfrm>
                <a:off x="4709048" y="-1484981"/>
                <a:ext cx="182312" cy="182312"/>
              </a:xfrm>
              <a:prstGeom prst="ellips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grpSp>
      <p:cxnSp>
        <p:nvCxnSpPr>
          <p:cNvPr id="44" name="Straight Connector 43"/>
          <p:cNvCxnSpPr/>
          <p:nvPr/>
        </p:nvCxnSpPr>
        <p:spPr>
          <a:xfrm>
            <a:off x="1066059" y="2071233"/>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5" name="Rectangle 145"/>
          <p:cNvSpPr/>
          <p:nvPr/>
        </p:nvSpPr>
        <p:spPr bwMode="auto">
          <a:xfrm>
            <a:off x="1081133" y="1579209"/>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a:solidFill>
                  <a:srgbClr val="000000"/>
                </a:solidFill>
                <a:cs typeface="Segoe UI Light" panose="020B0502040204020203" pitchFamily="34" charset="0"/>
              </a:rPr>
              <a:t>SaaS solutions</a:t>
            </a:r>
          </a:p>
          <a:p>
            <a:pPr defTabSz="914367">
              <a:spcAft>
                <a:spcPts val="600"/>
              </a:spcAft>
            </a:pPr>
            <a:r>
              <a:rPr lang="en-US" sz="900" i="1" dirty="0">
                <a:solidFill>
                  <a:srgbClr val="000000"/>
                </a:solidFill>
                <a:cs typeface="Segoe UI Light" panose="020B0502040204020203" pitchFamily="34" charset="0"/>
              </a:rPr>
              <a:t>E.g. Marketo, Salesforce, GitHub, Google analytics</a:t>
            </a:r>
          </a:p>
        </p:txBody>
      </p:sp>
      <p:sp>
        <p:nvSpPr>
          <p:cNvPr id="46" name="Oval 147"/>
          <p:cNvSpPr/>
          <p:nvPr/>
        </p:nvSpPr>
        <p:spPr bwMode="auto">
          <a:xfrm>
            <a:off x="710585" y="1643986"/>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7" name="Group 332"/>
          <p:cNvGrpSpPr/>
          <p:nvPr/>
        </p:nvGrpSpPr>
        <p:grpSpPr>
          <a:xfrm>
            <a:off x="762628" y="1719915"/>
            <a:ext cx="261675" cy="213902"/>
            <a:chOff x="2123129" y="1797431"/>
            <a:chExt cx="2472585" cy="2021180"/>
          </a:xfrm>
        </p:grpSpPr>
        <p:sp>
          <p:nvSpPr>
            <p:cNvPr id="48" name="Freeform 13"/>
            <p:cNvSpPr>
              <a:spLocks/>
            </p:cNvSpPr>
            <p:nvPr/>
          </p:nvSpPr>
          <p:spPr bwMode="auto">
            <a:xfrm rot="20700000">
              <a:off x="3155851" y="2377161"/>
              <a:ext cx="1439863" cy="1441450"/>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9"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cxnSp>
        <p:nvCxnSpPr>
          <p:cNvPr id="50" name="Straight Connector 49"/>
          <p:cNvCxnSpPr/>
          <p:nvPr/>
        </p:nvCxnSpPr>
        <p:spPr>
          <a:xfrm>
            <a:off x="1066059" y="2613344"/>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51" name="Rectangle 152"/>
          <p:cNvSpPr/>
          <p:nvPr/>
        </p:nvSpPr>
        <p:spPr bwMode="auto">
          <a:xfrm>
            <a:off x="1075486" y="2172671"/>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a:solidFill>
                  <a:srgbClr val="000000"/>
                </a:solidFill>
                <a:cs typeface="Segoe UI Light" panose="020B0502040204020203" pitchFamily="34" charset="0"/>
              </a:rPr>
              <a:t>On-premises data</a:t>
            </a:r>
          </a:p>
          <a:p>
            <a:pPr defTabSz="914367"/>
            <a:r>
              <a:rPr lang="en-US" sz="900" i="1" dirty="0">
                <a:solidFill>
                  <a:srgbClr val="000000"/>
                </a:solidFill>
                <a:cs typeface="Segoe UI Light" panose="020B0502040204020203" pitchFamily="34" charset="0"/>
              </a:rPr>
              <a:t>E.g. Analysis Services</a:t>
            </a:r>
          </a:p>
        </p:txBody>
      </p:sp>
      <p:sp>
        <p:nvSpPr>
          <p:cNvPr id="52" name="Oval 154"/>
          <p:cNvSpPr/>
          <p:nvPr/>
        </p:nvSpPr>
        <p:spPr bwMode="auto">
          <a:xfrm>
            <a:off x="710585" y="2172671"/>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30"/>
          <p:cNvSpPr>
            <a:spLocks noEditPoints="1"/>
          </p:cNvSpPr>
          <p:nvPr/>
        </p:nvSpPr>
        <p:spPr bwMode="auto">
          <a:xfrm>
            <a:off x="792970" y="2266905"/>
            <a:ext cx="200989" cy="177291"/>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cxnSp>
        <p:nvCxnSpPr>
          <p:cNvPr id="54" name="Straight Connector 53"/>
          <p:cNvCxnSpPr/>
          <p:nvPr/>
        </p:nvCxnSpPr>
        <p:spPr>
          <a:xfrm>
            <a:off x="1066059" y="3189131"/>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55" name="Rectangle 1074"/>
          <p:cNvSpPr/>
          <p:nvPr/>
        </p:nvSpPr>
        <p:spPr bwMode="auto">
          <a:xfrm>
            <a:off x="1075485" y="2714979"/>
            <a:ext cx="2149697"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a:solidFill>
                  <a:srgbClr val="000000"/>
                </a:solidFill>
                <a:cs typeface="Segoe UI Light" panose="020B0502040204020203" pitchFamily="34" charset="0"/>
              </a:rPr>
              <a:t>Organizational content packs</a:t>
            </a:r>
            <a:br>
              <a:rPr lang="en-US" sz="1200" dirty="0">
                <a:solidFill>
                  <a:srgbClr val="000000"/>
                </a:solidFill>
                <a:cs typeface="Segoe UI Light" panose="020B0502040204020203" pitchFamily="34" charset="0"/>
              </a:rPr>
            </a:br>
            <a:r>
              <a:rPr lang="en-US" sz="900" i="1" dirty="0">
                <a:solidFill>
                  <a:srgbClr val="000000"/>
                </a:solidFill>
                <a:cs typeface="Segoe UI Light" panose="020B0502040204020203" pitchFamily="34" charset="0"/>
              </a:rPr>
              <a:t>Corporate data sources, or external data services</a:t>
            </a:r>
          </a:p>
        </p:txBody>
      </p:sp>
      <p:sp>
        <p:nvSpPr>
          <p:cNvPr id="56" name="Oval 1076"/>
          <p:cNvSpPr/>
          <p:nvPr/>
        </p:nvSpPr>
        <p:spPr bwMode="auto">
          <a:xfrm>
            <a:off x="710585" y="2714979"/>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7" name="Group 56"/>
          <p:cNvGrpSpPr/>
          <p:nvPr/>
        </p:nvGrpSpPr>
        <p:grpSpPr>
          <a:xfrm>
            <a:off x="785830" y="2803250"/>
            <a:ext cx="215270" cy="189218"/>
            <a:chOff x="681704" y="2920140"/>
            <a:chExt cx="321649" cy="282723"/>
          </a:xfrm>
          <a:solidFill>
            <a:schemeClr val="tx1"/>
          </a:solidFill>
        </p:grpSpPr>
        <p:sp>
          <p:nvSpPr>
            <p:cNvPr id="58" name="Freeform 34"/>
            <p:cNvSpPr>
              <a:spLocks/>
            </p:cNvSpPr>
            <p:nvPr/>
          </p:nvSpPr>
          <p:spPr bwMode="auto">
            <a:xfrm>
              <a:off x="681704" y="2920140"/>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9" name="Freeform 35"/>
            <p:cNvSpPr>
              <a:spLocks noEditPoints="1"/>
            </p:cNvSpPr>
            <p:nvPr/>
          </p:nvSpPr>
          <p:spPr bwMode="auto">
            <a:xfrm>
              <a:off x="760426" y="2959065"/>
              <a:ext cx="242927" cy="243798"/>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cxnSp>
        <p:nvCxnSpPr>
          <p:cNvPr id="60" name="Straight Connector 59"/>
          <p:cNvCxnSpPr/>
          <p:nvPr/>
        </p:nvCxnSpPr>
        <p:spPr>
          <a:xfrm>
            <a:off x="1066059" y="3683809"/>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61" name="Rectangle 1081"/>
          <p:cNvSpPr/>
          <p:nvPr/>
        </p:nvSpPr>
        <p:spPr bwMode="auto">
          <a:xfrm>
            <a:off x="1066059" y="3248363"/>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a:solidFill>
                  <a:srgbClr val="000000"/>
                </a:solidFill>
                <a:cs typeface="Segoe UI Light" panose="020B0502040204020203" pitchFamily="34" charset="0"/>
              </a:rPr>
              <a:t>Azure services</a:t>
            </a:r>
          </a:p>
          <a:p>
            <a:pPr defTabSz="914367">
              <a:spcAft>
                <a:spcPts val="600"/>
              </a:spcAft>
            </a:pPr>
            <a:r>
              <a:rPr lang="en-US" sz="900" i="1" dirty="0">
                <a:solidFill>
                  <a:srgbClr val="000000"/>
                </a:solidFill>
                <a:cs typeface="Segoe UI Light" panose="020B0502040204020203" pitchFamily="34" charset="0"/>
              </a:rPr>
              <a:t>E.g. Azure SQL, Stream Analytics</a:t>
            </a:r>
          </a:p>
        </p:txBody>
      </p:sp>
      <p:sp>
        <p:nvSpPr>
          <p:cNvPr id="62" name="Oval 1083"/>
          <p:cNvSpPr/>
          <p:nvPr/>
        </p:nvSpPr>
        <p:spPr bwMode="auto">
          <a:xfrm>
            <a:off x="710585" y="3229313"/>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63" name="Group 379"/>
          <p:cNvGrpSpPr/>
          <p:nvPr/>
        </p:nvGrpSpPr>
        <p:grpSpPr>
          <a:xfrm>
            <a:off x="776785" y="3350016"/>
            <a:ext cx="233359" cy="162454"/>
            <a:chOff x="3543365" y="7242811"/>
            <a:chExt cx="1238250" cy="862013"/>
          </a:xfrm>
          <a:solidFill>
            <a:schemeClr val="tx1"/>
          </a:solidFill>
        </p:grpSpPr>
        <p:sp>
          <p:nvSpPr>
            <p:cNvPr id="64" name="Freeform 127"/>
            <p:cNvSpPr>
              <a:spLocks/>
            </p:cNvSpPr>
            <p:nvPr/>
          </p:nvSpPr>
          <p:spPr bwMode="auto">
            <a:xfrm>
              <a:off x="3617978" y="7911149"/>
              <a:ext cx="231775" cy="193675"/>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5" name="Freeform 128"/>
            <p:cNvSpPr>
              <a:spLocks/>
            </p:cNvSpPr>
            <p:nvPr/>
          </p:nvSpPr>
          <p:spPr bwMode="auto">
            <a:xfrm>
              <a:off x="3617978" y="7688899"/>
              <a:ext cx="231775" cy="192088"/>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6" name="Rectangle 129"/>
            <p:cNvSpPr>
              <a:spLocks noChangeArrowheads="1"/>
            </p:cNvSpPr>
            <p:nvPr/>
          </p:nvSpPr>
          <p:spPr bwMode="auto">
            <a:xfrm>
              <a:off x="3617978" y="74666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7" name="Rectangle 130"/>
            <p:cNvSpPr>
              <a:spLocks noChangeArrowheads="1"/>
            </p:cNvSpPr>
            <p:nvPr/>
          </p:nvSpPr>
          <p:spPr bwMode="auto">
            <a:xfrm>
              <a:off x="3617978" y="7242811"/>
              <a:ext cx="231775" cy="195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8" name="Freeform 131"/>
            <p:cNvSpPr>
              <a:spLocks/>
            </p:cNvSpPr>
            <p:nvPr/>
          </p:nvSpPr>
          <p:spPr bwMode="auto">
            <a:xfrm>
              <a:off x="3895790" y="7911149"/>
              <a:ext cx="230188" cy="193675"/>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9" name="Freeform 132"/>
            <p:cNvSpPr>
              <a:spLocks/>
            </p:cNvSpPr>
            <p:nvPr/>
          </p:nvSpPr>
          <p:spPr bwMode="auto">
            <a:xfrm>
              <a:off x="4125978" y="7688899"/>
              <a:ext cx="0" cy="6350"/>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0" name="Freeform 133"/>
            <p:cNvSpPr>
              <a:spLocks/>
            </p:cNvSpPr>
            <p:nvPr/>
          </p:nvSpPr>
          <p:spPr bwMode="auto">
            <a:xfrm>
              <a:off x="3895790" y="7812724"/>
              <a:ext cx="219075" cy="69850"/>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1" name="Freeform 134"/>
            <p:cNvSpPr>
              <a:spLocks/>
            </p:cNvSpPr>
            <p:nvPr/>
          </p:nvSpPr>
          <p:spPr bwMode="auto">
            <a:xfrm>
              <a:off x="3895790" y="7466649"/>
              <a:ext cx="230188" cy="193675"/>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2" name="Freeform 135"/>
            <p:cNvSpPr>
              <a:spLocks/>
            </p:cNvSpPr>
            <p:nvPr/>
          </p:nvSpPr>
          <p:spPr bwMode="auto">
            <a:xfrm>
              <a:off x="4173603" y="7911149"/>
              <a:ext cx="230188" cy="193675"/>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3" name="Freeform 136"/>
            <p:cNvSpPr>
              <a:spLocks/>
            </p:cNvSpPr>
            <p:nvPr/>
          </p:nvSpPr>
          <p:spPr bwMode="auto">
            <a:xfrm>
              <a:off x="4173603" y="7688899"/>
              <a:ext cx="168275" cy="63500"/>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4" name="Freeform 137"/>
            <p:cNvSpPr>
              <a:spLocks/>
            </p:cNvSpPr>
            <p:nvPr/>
          </p:nvSpPr>
          <p:spPr bwMode="auto">
            <a:xfrm>
              <a:off x="4338703" y="7809549"/>
              <a:ext cx="65088" cy="73025"/>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5" name="Rectangle 138"/>
            <p:cNvSpPr>
              <a:spLocks noChangeArrowheads="1"/>
            </p:cNvSpPr>
            <p:nvPr/>
          </p:nvSpPr>
          <p:spPr bwMode="auto">
            <a:xfrm>
              <a:off x="4449828" y="79111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6" name="Freeform 139"/>
            <p:cNvSpPr>
              <a:spLocks/>
            </p:cNvSpPr>
            <p:nvPr/>
          </p:nvSpPr>
          <p:spPr bwMode="auto">
            <a:xfrm>
              <a:off x="4449828" y="7688899"/>
              <a:ext cx="231775" cy="193675"/>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7" name="Freeform 140"/>
            <p:cNvSpPr>
              <a:spLocks/>
            </p:cNvSpPr>
            <p:nvPr/>
          </p:nvSpPr>
          <p:spPr bwMode="auto">
            <a:xfrm>
              <a:off x="4600640" y="7622224"/>
              <a:ext cx="80963" cy="38100"/>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8" name="Freeform 141"/>
            <p:cNvSpPr>
              <a:spLocks/>
            </p:cNvSpPr>
            <p:nvPr/>
          </p:nvSpPr>
          <p:spPr bwMode="auto">
            <a:xfrm>
              <a:off x="4449828" y="7466649"/>
              <a:ext cx="119063" cy="139700"/>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9" name="Freeform 142"/>
            <p:cNvSpPr>
              <a:spLocks noEditPoints="1"/>
            </p:cNvSpPr>
            <p:nvPr/>
          </p:nvSpPr>
          <p:spPr bwMode="auto">
            <a:xfrm>
              <a:off x="3543365" y="7438074"/>
              <a:ext cx="1238250" cy="590550"/>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80" name="Rectangle 160"/>
          <p:cNvSpPr/>
          <p:nvPr/>
        </p:nvSpPr>
        <p:spPr bwMode="auto">
          <a:xfrm>
            <a:off x="1066059" y="3728698"/>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endParaRPr lang="en-IN" sz="1200" dirty="0">
              <a:solidFill>
                <a:srgbClr val="000000"/>
              </a:solidFill>
              <a:cs typeface="Segoe UI Light" panose="020B0502040204020203" pitchFamily="34" charset="0"/>
            </a:endParaRPr>
          </a:p>
          <a:p>
            <a:pPr defTabSz="914367"/>
            <a:r>
              <a:rPr lang="en-IN" sz="1200" dirty="0">
                <a:solidFill>
                  <a:srgbClr val="000000"/>
                </a:solidFill>
                <a:cs typeface="Segoe UI Light" panose="020B0502040204020203" pitchFamily="34" charset="0"/>
              </a:rPr>
              <a:t>Excel files</a:t>
            </a:r>
          </a:p>
          <a:p>
            <a:pPr defTabSz="914367"/>
            <a:r>
              <a:rPr lang="en-IN" sz="900" i="1" dirty="0">
                <a:solidFill>
                  <a:srgbClr val="000000"/>
                </a:solidFill>
                <a:cs typeface="Segoe UI Light" panose="020B0502040204020203" pitchFamily="34" charset="0"/>
              </a:rPr>
              <a:t>Workbook data and data models</a:t>
            </a:r>
          </a:p>
          <a:p>
            <a:pPr defTabSz="914367"/>
            <a:endParaRPr lang="en-IN" sz="1200" dirty="0">
              <a:solidFill>
                <a:srgbClr val="000000"/>
              </a:solidFill>
              <a:cs typeface="Segoe UI Light" panose="020B0502040204020203" pitchFamily="34" charset="0"/>
            </a:endParaRPr>
          </a:p>
        </p:txBody>
      </p:sp>
      <p:sp>
        <p:nvSpPr>
          <p:cNvPr id="81" name="Oval 162"/>
          <p:cNvSpPr/>
          <p:nvPr/>
        </p:nvSpPr>
        <p:spPr bwMode="auto">
          <a:xfrm>
            <a:off x="710585" y="3728698"/>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82" name="Straight Connector 81"/>
          <p:cNvCxnSpPr/>
          <p:nvPr/>
        </p:nvCxnSpPr>
        <p:spPr>
          <a:xfrm>
            <a:off x="1066059" y="4143673"/>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83" name="Oval 162"/>
          <p:cNvSpPr/>
          <p:nvPr/>
        </p:nvSpPr>
        <p:spPr bwMode="auto">
          <a:xfrm>
            <a:off x="710585" y="4237249"/>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84" name="Rectangle 160"/>
          <p:cNvSpPr/>
          <p:nvPr/>
        </p:nvSpPr>
        <p:spPr bwMode="auto">
          <a:xfrm>
            <a:off x="1066059" y="4237249"/>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IN" sz="1200" dirty="0">
                <a:solidFill>
                  <a:srgbClr val="000000"/>
                </a:solidFill>
                <a:cs typeface="Segoe UI Light" panose="020B0502040204020203" pitchFamily="34" charset="0"/>
              </a:rPr>
              <a:t>Power BI Desktop files</a:t>
            </a:r>
          </a:p>
          <a:p>
            <a:pPr defTabSz="914367"/>
            <a:r>
              <a:rPr lang="en-IN" sz="900" i="1" dirty="0">
                <a:solidFill>
                  <a:srgbClr val="000000"/>
                </a:solidFill>
                <a:cs typeface="Segoe UI Light" panose="020B0502040204020203" pitchFamily="34" charset="0"/>
              </a:rPr>
              <a:t>Related data from files, databases, Azure, and other sources</a:t>
            </a:r>
          </a:p>
        </p:txBody>
      </p:sp>
      <p:sp>
        <p:nvSpPr>
          <p:cNvPr id="85" name="Isosceles Triangle 153"/>
          <p:cNvSpPr/>
          <p:nvPr/>
        </p:nvSpPr>
        <p:spPr bwMode="auto">
          <a:xfrm rot="5400000">
            <a:off x="1948830" y="2953999"/>
            <a:ext cx="2964025" cy="33399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endParaRPr lang="en-US" sz="900" i="1" dirty="0">
              <a:solidFill>
                <a:srgbClr val="FFFFFF"/>
              </a:solidFill>
              <a:cs typeface="Segoe UI Light" panose="020B0502040204020203" pitchFamily="34" charset="0"/>
            </a:endParaRPr>
          </a:p>
        </p:txBody>
      </p:sp>
      <p:pic>
        <p:nvPicPr>
          <p:cNvPr id="86" name="Picture 85"/>
          <p:cNvPicPr>
            <a:picLocks noChangeAspect="1"/>
          </p:cNvPicPr>
          <p:nvPr/>
        </p:nvPicPr>
        <p:blipFill>
          <a:blip r:embed="rId5" cstate="print">
            <a:biLevel thresh="75000"/>
            <a:extLst>
              <a:ext uri="{BEBA8EAE-BF5A-486C-A8C5-ECC9F3942E4B}">
                <a14:imgProps xmlns:a14="http://schemas.microsoft.com/office/drawing/2010/main">
                  <a14:imgLayer r:embed="rId6">
                    <a14:imgEffect>
                      <a14:artisticPaintBrush/>
                    </a14:imgEffect>
                  </a14:imgLayer>
                </a14:imgProps>
              </a:ext>
              <a:ext uri="{28A0092B-C50C-407E-A947-70E740481C1C}">
                <a14:useLocalDpi xmlns:a14="http://schemas.microsoft.com/office/drawing/2010/main" val="0"/>
              </a:ext>
            </a:extLst>
          </a:blip>
          <a:stretch>
            <a:fillRect/>
          </a:stretch>
        </p:blipFill>
        <p:spPr>
          <a:xfrm>
            <a:off x="776785" y="3797948"/>
            <a:ext cx="240145" cy="240145"/>
          </a:xfrm>
          <a:prstGeom prst="rect">
            <a:avLst/>
          </a:prstGeom>
          <a:solidFill>
            <a:srgbClr val="EDC30D"/>
          </a:solidFill>
        </p:spPr>
      </p:pic>
      <p:pic>
        <p:nvPicPr>
          <p:cNvPr id="87" name="Picture 86"/>
          <p:cNvPicPr>
            <a:picLocks noChangeAspect="1"/>
          </p:cNvPicPr>
          <p:nvPr/>
        </p:nvPicPr>
        <p:blipFill rotWithShape="1">
          <a:blip r:embed="rId7"/>
          <a:srcRect l="6503" t="21287" r="74698" b="20220"/>
          <a:stretch/>
        </p:blipFill>
        <p:spPr>
          <a:xfrm>
            <a:off x="790490" y="4302899"/>
            <a:ext cx="228600" cy="231962"/>
          </a:xfrm>
          <a:prstGeom prst="rect">
            <a:avLst/>
          </a:prstGeom>
        </p:spPr>
      </p:pic>
      <p:pic>
        <p:nvPicPr>
          <p:cNvPr id="88" name="Picture 87"/>
          <p:cNvPicPr>
            <a:picLocks noChangeAspect="1"/>
          </p:cNvPicPr>
          <p:nvPr/>
        </p:nvPicPr>
        <p:blipFill rotWithShape="1">
          <a:blip r:embed="rId7">
            <a:biLevel thresh="25000"/>
          </a:blip>
          <a:srcRect l="6503" t="21287" r="74698" b="20220"/>
          <a:stretch/>
        </p:blipFill>
        <p:spPr>
          <a:xfrm>
            <a:off x="664619" y="5840814"/>
            <a:ext cx="548640" cy="556709"/>
          </a:xfrm>
          <a:prstGeom prst="rect">
            <a:avLst/>
          </a:prstGeom>
        </p:spPr>
      </p:pic>
      <p:grpSp>
        <p:nvGrpSpPr>
          <p:cNvPr id="89" name="Group 88"/>
          <p:cNvGrpSpPr/>
          <p:nvPr/>
        </p:nvGrpSpPr>
        <p:grpSpPr>
          <a:xfrm>
            <a:off x="4305373" y="4648313"/>
            <a:ext cx="1333108" cy="274320"/>
            <a:chOff x="4306193" y="5441922"/>
            <a:chExt cx="1333108" cy="274320"/>
          </a:xfrm>
        </p:grpSpPr>
        <p:sp>
          <p:nvSpPr>
            <p:cNvPr id="90" name="TextBox 293"/>
            <p:cNvSpPr txBox="1"/>
            <p:nvPr/>
          </p:nvSpPr>
          <p:spPr>
            <a:xfrm>
              <a:off x="4675832" y="5472564"/>
              <a:ext cx="963469"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Data refresh</a:t>
              </a:r>
            </a:p>
          </p:txBody>
        </p:sp>
        <p:sp>
          <p:nvSpPr>
            <p:cNvPr id="91" name="Freeform 122"/>
            <p:cNvSpPr>
              <a:spLocks/>
            </p:cNvSpPr>
            <p:nvPr/>
          </p:nvSpPr>
          <p:spPr bwMode="black">
            <a:xfrm>
              <a:off x="4306193" y="5441922"/>
              <a:ext cx="274320" cy="27432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rgbClr val="EDC30D"/>
            </a:solidFill>
            <a:ln>
              <a:noFill/>
            </a:ln>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grpSp>
      <p:grpSp>
        <p:nvGrpSpPr>
          <p:cNvPr id="92" name="Group 91"/>
          <p:cNvGrpSpPr/>
          <p:nvPr/>
        </p:nvGrpSpPr>
        <p:grpSpPr>
          <a:xfrm>
            <a:off x="4305373" y="2994407"/>
            <a:ext cx="1442048" cy="268606"/>
            <a:chOff x="4306193" y="3788016"/>
            <a:chExt cx="1442048" cy="268606"/>
          </a:xfrm>
        </p:grpSpPr>
        <p:sp>
          <p:nvSpPr>
            <p:cNvPr id="93" name="TextBox 293"/>
            <p:cNvSpPr txBox="1"/>
            <p:nvPr/>
          </p:nvSpPr>
          <p:spPr>
            <a:xfrm>
              <a:off x="4675832" y="3818658"/>
              <a:ext cx="1072409"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Visualizations</a:t>
              </a:r>
              <a:endParaRPr lang="en-US" sz="1200" dirty="0">
                <a:solidFill>
                  <a:srgbClr val="000000"/>
                </a:solidFill>
                <a:ea typeface="Segoe UI" pitchFamily="34" charset="0"/>
                <a:cs typeface="Segoe UI" pitchFamily="34" charset="0"/>
              </a:endParaRPr>
            </a:p>
          </p:txBody>
        </p:sp>
        <p:sp>
          <p:nvSpPr>
            <p:cNvPr id="94" name="Freeform 93"/>
            <p:cNvSpPr>
              <a:spLocks noChangeAspect="1"/>
            </p:cNvSpPr>
            <p:nvPr/>
          </p:nvSpPr>
          <p:spPr bwMode="black">
            <a:xfrm>
              <a:off x="4306193" y="3788016"/>
              <a:ext cx="274320" cy="268606"/>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95" name="Group 94"/>
          <p:cNvGrpSpPr/>
          <p:nvPr/>
        </p:nvGrpSpPr>
        <p:grpSpPr>
          <a:xfrm>
            <a:off x="4304777" y="2443105"/>
            <a:ext cx="1646867" cy="274320"/>
            <a:chOff x="4305597" y="3236714"/>
            <a:chExt cx="1646867" cy="274320"/>
          </a:xfrm>
        </p:grpSpPr>
        <p:sp>
          <p:nvSpPr>
            <p:cNvPr id="96" name="TextBox 293"/>
            <p:cNvSpPr txBox="1"/>
            <p:nvPr/>
          </p:nvSpPr>
          <p:spPr>
            <a:xfrm>
              <a:off x="4675832" y="3268771"/>
              <a:ext cx="1276632"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Live dashboards</a:t>
              </a:r>
            </a:p>
          </p:txBody>
        </p:sp>
        <p:sp>
          <p:nvSpPr>
            <p:cNvPr id="97" name="Freeform 5"/>
            <p:cNvSpPr>
              <a:spLocks noChangeAspect="1" noEditPoints="1"/>
            </p:cNvSpPr>
            <p:nvPr/>
          </p:nvSpPr>
          <p:spPr bwMode="black">
            <a:xfrm>
              <a:off x="4305597" y="3236714"/>
              <a:ext cx="275513" cy="274320"/>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rgbClr val="EDC30D"/>
            </a:solidFill>
            <a:ln>
              <a:noFill/>
            </a:ln>
          </p:spPr>
          <p:txBody>
            <a:bodyPr vert="horz" wrap="square" lIns="68574" tIns="34287" rIns="68574" bIns="34287" numCol="1" anchor="t" anchorCtr="0" compatLnSpc="1">
              <a:prstTxWarp prst="textNoShape">
                <a:avLst/>
              </a:prstTxWarp>
            </a:bodyPr>
            <a:lstStyle/>
            <a:p>
              <a:endParaRPr lang="en-US" sz="1350" dirty="0">
                <a:solidFill>
                  <a:srgbClr val="000000"/>
                </a:solidFill>
              </a:endParaRPr>
            </a:p>
          </p:txBody>
        </p:sp>
      </p:grpSp>
      <p:grpSp>
        <p:nvGrpSpPr>
          <p:cNvPr id="98" name="Group 97"/>
          <p:cNvGrpSpPr/>
          <p:nvPr/>
        </p:nvGrpSpPr>
        <p:grpSpPr>
          <a:xfrm>
            <a:off x="4305373" y="1840773"/>
            <a:ext cx="1497576" cy="290409"/>
            <a:chOff x="4306193" y="2634382"/>
            <a:chExt cx="1497576" cy="290409"/>
          </a:xfrm>
        </p:grpSpPr>
        <p:sp>
          <p:nvSpPr>
            <p:cNvPr id="99" name="Freeform 98"/>
            <p:cNvSpPr>
              <a:spLocks noChangeAspect="1"/>
            </p:cNvSpPr>
            <p:nvPr/>
          </p:nvSpPr>
          <p:spPr bwMode="black">
            <a:xfrm>
              <a:off x="4306193" y="2634382"/>
              <a:ext cx="274320" cy="290409"/>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1177" tIns="56942" rIns="71177" bIns="5694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362895" fontAlgn="base">
                <a:lnSpc>
                  <a:spcPct val="90000"/>
                </a:lnSpc>
                <a:spcBef>
                  <a:spcPct val="0"/>
                </a:spcBef>
                <a:spcAft>
                  <a:spcPct val="0"/>
                </a:spcAft>
              </a:pPr>
              <a:endParaRPr lang="en-US" sz="934" dirty="0">
                <a:gradFill>
                  <a:gsLst>
                    <a:gs pos="0">
                      <a:srgbClr val="FFFFFF"/>
                    </a:gs>
                    <a:gs pos="100000">
                      <a:srgbClr val="FFFFFF"/>
                    </a:gs>
                  </a:gsLst>
                  <a:lin ang="5400000" scaled="0"/>
                </a:gradFill>
                <a:ea typeface="Segoe UI" pitchFamily="34" charset="0"/>
                <a:cs typeface="Segoe UI" pitchFamily="34" charset="0"/>
              </a:endParaRPr>
            </a:p>
          </p:txBody>
        </p:sp>
        <p:sp>
          <p:nvSpPr>
            <p:cNvPr id="100" name="TextBox 293"/>
            <p:cNvSpPr txBox="1"/>
            <p:nvPr/>
          </p:nvSpPr>
          <p:spPr>
            <a:xfrm>
              <a:off x="4675832" y="2664610"/>
              <a:ext cx="1127937"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Content packs</a:t>
              </a:r>
            </a:p>
          </p:txBody>
        </p:sp>
      </p:grpSp>
      <p:sp>
        <p:nvSpPr>
          <p:cNvPr id="101" name="Left Bracket 100"/>
          <p:cNvSpPr/>
          <p:nvPr/>
        </p:nvSpPr>
        <p:spPr>
          <a:xfrm>
            <a:off x="4132939" y="2017790"/>
            <a:ext cx="170037" cy="2994038"/>
          </a:xfrm>
          <a:prstGeom prst="leftBracket">
            <a:avLst/>
          </a:prstGeom>
          <a:noFill/>
          <a:ln w="28575">
            <a:solidFill>
              <a:srgbClr val="EDC30D"/>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000000"/>
              </a:solidFill>
            </a:endParaRPr>
          </a:p>
        </p:txBody>
      </p:sp>
      <p:grpSp>
        <p:nvGrpSpPr>
          <p:cNvPr id="102" name="Group 101"/>
          <p:cNvGrpSpPr/>
          <p:nvPr/>
        </p:nvGrpSpPr>
        <p:grpSpPr>
          <a:xfrm>
            <a:off x="9010981" y="1865110"/>
            <a:ext cx="2258229" cy="274320"/>
            <a:chOff x="9011801" y="2831439"/>
            <a:chExt cx="2258229" cy="274320"/>
          </a:xfrm>
        </p:grpSpPr>
        <p:sp>
          <p:nvSpPr>
            <p:cNvPr id="103" name="TextBox 293"/>
            <p:cNvSpPr txBox="1"/>
            <p:nvPr/>
          </p:nvSpPr>
          <p:spPr>
            <a:xfrm>
              <a:off x="9381693" y="2847432"/>
              <a:ext cx="1888337"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Sharing &amp; collaboration</a:t>
              </a:r>
            </a:p>
          </p:txBody>
        </p:sp>
        <p:sp>
          <p:nvSpPr>
            <p:cNvPr id="104" name="Freeform 103"/>
            <p:cNvSpPr>
              <a:spLocks noChangeAspect="1"/>
            </p:cNvSpPr>
            <p:nvPr/>
          </p:nvSpPr>
          <p:spPr bwMode="black">
            <a:xfrm>
              <a:off x="9011801" y="2831439"/>
              <a:ext cx="312642" cy="274320"/>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rgbClr val="EDC30D"/>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5" name="Group 104"/>
          <p:cNvGrpSpPr/>
          <p:nvPr/>
        </p:nvGrpSpPr>
        <p:grpSpPr>
          <a:xfrm>
            <a:off x="6395147" y="1868690"/>
            <a:ext cx="2224537" cy="232779"/>
            <a:chOff x="6395967" y="2662299"/>
            <a:chExt cx="2224537" cy="232779"/>
          </a:xfrm>
        </p:grpSpPr>
        <p:sp>
          <p:nvSpPr>
            <p:cNvPr id="106" name="TextBox 293"/>
            <p:cNvSpPr txBox="1"/>
            <p:nvPr/>
          </p:nvSpPr>
          <p:spPr>
            <a:xfrm>
              <a:off x="6744221" y="2679634"/>
              <a:ext cx="1876283"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Natural language query</a:t>
              </a:r>
            </a:p>
          </p:txBody>
        </p:sp>
        <p:sp>
          <p:nvSpPr>
            <p:cNvPr id="107" name="Oval Callout 106"/>
            <p:cNvSpPr/>
            <p:nvPr/>
          </p:nvSpPr>
          <p:spPr bwMode="auto">
            <a:xfrm>
              <a:off x="6395967" y="2662299"/>
              <a:ext cx="274320" cy="228600"/>
            </a:xfrm>
            <a:prstGeom prst="wedgeEllipseCallout">
              <a:avLst>
                <a:gd name="adj1" fmla="val -59325"/>
                <a:gd name="adj2" fmla="val 71225"/>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b="1" dirty="0">
                <a:solidFill>
                  <a:srgbClr val="000000"/>
                </a:solidFill>
                <a:ea typeface="Segoe UI" pitchFamily="34" charset="0"/>
                <a:cs typeface="Segoe UI" pitchFamily="34" charset="0"/>
              </a:endParaRPr>
            </a:p>
          </p:txBody>
        </p:sp>
      </p:grpSp>
      <p:grpSp>
        <p:nvGrpSpPr>
          <p:cNvPr id="108" name="Group 107"/>
          <p:cNvGrpSpPr/>
          <p:nvPr/>
        </p:nvGrpSpPr>
        <p:grpSpPr>
          <a:xfrm>
            <a:off x="4305373" y="3571065"/>
            <a:ext cx="983781" cy="311845"/>
            <a:chOff x="4306193" y="4364674"/>
            <a:chExt cx="983781" cy="311845"/>
          </a:xfrm>
        </p:grpSpPr>
        <p:sp>
          <p:nvSpPr>
            <p:cNvPr id="109" name="TextBox 293"/>
            <p:cNvSpPr txBox="1"/>
            <p:nvPr/>
          </p:nvSpPr>
          <p:spPr>
            <a:xfrm>
              <a:off x="4675832" y="4391568"/>
              <a:ext cx="614142"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Reports</a:t>
              </a:r>
              <a:endParaRPr lang="en-US" sz="1200" dirty="0">
                <a:solidFill>
                  <a:srgbClr val="000000"/>
                </a:solidFill>
                <a:ea typeface="Segoe UI" pitchFamily="34" charset="0"/>
                <a:cs typeface="Segoe UI" pitchFamily="34" charset="0"/>
              </a:endParaRPr>
            </a:p>
          </p:txBody>
        </p:sp>
        <p:sp>
          <p:nvSpPr>
            <p:cNvPr id="110" name="Flowchart: Document 109"/>
            <p:cNvSpPr/>
            <p:nvPr/>
          </p:nvSpPr>
          <p:spPr bwMode="auto">
            <a:xfrm>
              <a:off x="4306193" y="4364674"/>
              <a:ext cx="274320" cy="311845"/>
            </a:xfrm>
            <a:prstGeom prst="flowChartDocument">
              <a:avLst/>
            </a:prstGeom>
            <a:noFill/>
            <a:ln w="28575">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11" name="Group 110"/>
          <p:cNvGrpSpPr/>
          <p:nvPr/>
        </p:nvGrpSpPr>
        <p:grpSpPr>
          <a:xfrm>
            <a:off x="3978610" y="3977909"/>
            <a:ext cx="1376075" cy="572464"/>
            <a:chOff x="3979430" y="4771518"/>
            <a:chExt cx="1376075" cy="572464"/>
          </a:xfrm>
        </p:grpSpPr>
        <p:sp>
          <p:nvSpPr>
            <p:cNvPr id="112" name="TextBox 293"/>
            <p:cNvSpPr txBox="1"/>
            <p:nvPr/>
          </p:nvSpPr>
          <p:spPr>
            <a:xfrm>
              <a:off x="4675832" y="4921262"/>
              <a:ext cx="679673"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Datasets</a:t>
              </a:r>
            </a:p>
          </p:txBody>
        </p:sp>
        <p:sp>
          <p:nvSpPr>
            <p:cNvPr id="113" name="TextBox 112"/>
            <p:cNvSpPr txBox="1"/>
            <p:nvPr/>
          </p:nvSpPr>
          <p:spPr>
            <a:xfrm>
              <a:off x="3979430" y="4771518"/>
              <a:ext cx="927847" cy="572464"/>
            </a:xfrm>
            <a:prstGeom prst="rect">
              <a:avLst/>
            </a:prstGeom>
            <a:noFill/>
          </p:spPr>
          <p:txBody>
            <a:bodyPr wrap="square" lIns="182880" tIns="146304" rIns="182880" bIns="146304" rtlCol="0">
              <a:spAutoFit/>
            </a:bodyPr>
            <a:lstStyle/>
            <a:p>
              <a:pPr algn="ctr"/>
              <a:r>
                <a:rPr lang="en-US" sz="900" b="1" dirty="0">
                  <a:solidFill>
                    <a:srgbClr val="F2C812"/>
                  </a:solidFill>
                </a:rPr>
                <a:t>01001</a:t>
              </a:r>
            </a:p>
            <a:p>
              <a:pPr algn="ctr"/>
              <a:r>
                <a:rPr lang="en-US" sz="900" b="1" dirty="0">
                  <a:solidFill>
                    <a:srgbClr val="F2C812"/>
                  </a:solidFill>
                </a:rPr>
                <a:t>10101</a:t>
              </a:r>
            </a:p>
          </p:txBody>
        </p:sp>
      </p:grpSp>
      <p:grpSp>
        <p:nvGrpSpPr>
          <p:cNvPr id="114" name="Group 113"/>
          <p:cNvGrpSpPr/>
          <p:nvPr/>
        </p:nvGrpSpPr>
        <p:grpSpPr>
          <a:xfrm>
            <a:off x="6090065" y="2359348"/>
            <a:ext cx="5059237" cy="2459479"/>
            <a:chOff x="7018864" y="2257415"/>
            <a:chExt cx="5059237" cy="2459479"/>
          </a:xfrm>
        </p:grpSpPr>
        <p:grpSp>
          <p:nvGrpSpPr>
            <p:cNvPr id="115" name="Group 114"/>
            <p:cNvGrpSpPr/>
            <p:nvPr/>
          </p:nvGrpSpPr>
          <p:grpSpPr>
            <a:xfrm>
              <a:off x="7018864" y="2257415"/>
              <a:ext cx="5059237" cy="2459479"/>
              <a:chOff x="7018864" y="2257415"/>
              <a:chExt cx="5059237" cy="2459479"/>
            </a:xfrm>
          </p:grpSpPr>
          <p:grpSp>
            <p:nvGrpSpPr>
              <p:cNvPr id="117" name="Group 116"/>
              <p:cNvGrpSpPr>
                <a:grpSpLocks noChangeAspect="1"/>
              </p:cNvGrpSpPr>
              <p:nvPr/>
            </p:nvGrpSpPr>
            <p:grpSpPr>
              <a:xfrm>
                <a:off x="10432181" y="2257415"/>
                <a:ext cx="548640" cy="1042085"/>
                <a:chOff x="10286449" y="1529656"/>
                <a:chExt cx="917410" cy="1742525"/>
              </a:xfrm>
            </p:grpSpPr>
            <p:sp>
              <p:nvSpPr>
                <p:cNvPr id="128" name="Rounded Rectangle 127"/>
                <p:cNvSpPr/>
                <p:nvPr/>
              </p:nvSpPr>
              <p:spPr bwMode="auto">
                <a:xfrm>
                  <a:off x="10493458" y="1529656"/>
                  <a:ext cx="489183" cy="173986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29" name="Picture 128"/>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10372236" y="1690687"/>
                  <a:ext cx="745838" cy="1344992"/>
                </a:xfrm>
                <a:prstGeom prst="rect">
                  <a:avLst/>
                </a:prstGeom>
                <a:noFill/>
                <a:ln>
                  <a:noFill/>
                </a:ln>
              </p:spPr>
            </p:pic>
            <p:pic>
              <p:nvPicPr>
                <p:cNvPr id="130" name="Picture 129"/>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10372230" y="1818052"/>
                  <a:ext cx="745838" cy="1112933"/>
                </a:xfrm>
                <a:prstGeom prst="rect">
                  <a:avLst/>
                </a:prstGeom>
              </p:spPr>
            </p:pic>
            <p:sp>
              <p:nvSpPr>
                <p:cNvPr id="131" name="Rounded Rectangle 223"/>
                <p:cNvSpPr/>
                <p:nvPr/>
              </p:nvSpPr>
              <p:spPr bwMode="auto">
                <a:xfrm>
                  <a:off x="10286449" y="1529656"/>
                  <a:ext cx="917410" cy="1742525"/>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800" spc="-49" dirty="0">
                    <a:solidFill>
                      <a:srgbClr val="68217A"/>
                    </a:solidFill>
                    <a:ea typeface="Segoe UI" pitchFamily="34" charset="0"/>
                    <a:cs typeface="Segoe UI" pitchFamily="34" charset="0"/>
                  </a:endParaRPr>
                </a:p>
              </p:txBody>
            </p:sp>
          </p:grpSp>
          <p:sp>
            <p:nvSpPr>
              <p:cNvPr id="118" name="Freeform 1383"/>
              <p:cNvSpPr>
                <a:spLocks noChangeAspect="1" noEditPoints="1"/>
              </p:cNvSpPr>
              <p:nvPr/>
            </p:nvSpPr>
            <p:spPr bwMode="auto">
              <a:xfrm>
                <a:off x="7018864" y="2534980"/>
                <a:ext cx="3840480" cy="2181914"/>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chemeClr val="accent3">
                  <a:lumMod val="50000"/>
                </a:schemeClr>
              </a:solidFill>
              <a:ln w="9525">
                <a:solidFill>
                  <a:schemeClr val="bg1"/>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600" dirty="0">
                  <a:solidFill>
                    <a:srgbClr val="000000"/>
                  </a:solidFill>
                </a:endParaRPr>
              </a:p>
            </p:txBody>
          </p:sp>
          <p:grpSp>
            <p:nvGrpSpPr>
              <p:cNvPr id="119" name="Group 118"/>
              <p:cNvGrpSpPr>
                <a:grpSpLocks noChangeAspect="1"/>
              </p:cNvGrpSpPr>
              <p:nvPr/>
            </p:nvGrpSpPr>
            <p:grpSpPr>
              <a:xfrm>
                <a:off x="10432181" y="3352369"/>
                <a:ext cx="1645920" cy="1132186"/>
                <a:chOff x="1117586" y="1978512"/>
                <a:chExt cx="2372574" cy="1629558"/>
              </a:xfrm>
            </p:grpSpPr>
            <p:pic>
              <p:nvPicPr>
                <p:cNvPr id="120" name="Picture 119"/>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1309718" y="2130700"/>
                  <a:ext cx="1845671" cy="1326874"/>
                </a:xfrm>
                <a:prstGeom prst="rect">
                  <a:avLst/>
                </a:prstGeom>
                <a:noFill/>
                <a:ln>
                  <a:noFill/>
                </a:ln>
              </p:spPr>
            </p:pic>
            <p:grpSp>
              <p:nvGrpSpPr>
                <p:cNvPr id="121" name="Group 120"/>
                <p:cNvGrpSpPr/>
                <p:nvPr/>
              </p:nvGrpSpPr>
              <p:grpSpPr>
                <a:xfrm>
                  <a:off x="1307936" y="2212479"/>
                  <a:ext cx="1844519" cy="1136088"/>
                  <a:chOff x="1276066" y="3677905"/>
                  <a:chExt cx="2524835" cy="1555113"/>
                </a:xfrm>
              </p:grpSpPr>
              <p:pic>
                <p:nvPicPr>
                  <p:cNvPr id="126" name="Picture 125"/>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1276066" y="3677905"/>
                    <a:ext cx="2524835" cy="1555113"/>
                  </a:xfrm>
                  <a:prstGeom prst="rect">
                    <a:avLst/>
                  </a:prstGeom>
                </p:spPr>
              </p:pic>
              <p:pic>
                <p:nvPicPr>
                  <p:cNvPr id="127" name="Picture 126"/>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2524585" y="4449793"/>
                    <a:ext cx="1269242" cy="783225"/>
                  </a:xfrm>
                  <a:prstGeom prst="rect">
                    <a:avLst/>
                  </a:prstGeom>
                </p:spPr>
              </p:pic>
            </p:grpSp>
            <p:grpSp>
              <p:nvGrpSpPr>
                <p:cNvPr id="122" name="Group 121"/>
                <p:cNvGrpSpPr/>
                <p:nvPr/>
              </p:nvGrpSpPr>
              <p:grpSpPr>
                <a:xfrm>
                  <a:off x="1117586" y="1978512"/>
                  <a:ext cx="2372574" cy="1629558"/>
                  <a:chOff x="1117586" y="1978512"/>
                  <a:chExt cx="2372574" cy="1629558"/>
                </a:xfrm>
              </p:grpSpPr>
              <p:sp>
                <p:nvSpPr>
                  <p:cNvPr id="123" name="Rounded Rectangle 89"/>
                  <p:cNvSpPr>
                    <a:spLocks noChangeAspect="1"/>
                  </p:cNvSpPr>
                  <p:nvPr/>
                </p:nvSpPr>
                <p:spPr bwMode="auto">
                  <a:xfrm rot="16200000">
                    <a:off x="1489094" y="1607004"/>
                    <a:ext cx="1629558" cy="2372574"/>
                  </a:xfrm>
                  <a:custGeom>
                    <a:avLst/>
                    <a:gdLst/>
                    <a:ahLst/>
                    <a:cxnLst/>
                    <a:rect l="l" t="t" r="r" b="b"/>
                    <a:pathLst>
                      <a:path w="3265981" h="3654426">
                        <a:moveTo>
                          <a:pt x="2686301" y="3311991"/>
                        </a:moveTo>
                        <a:cubicBezTo>
                          <a:pt x="2647724" y="3311991"/>
                          <a:pt x="2616451" y="3343264"/>
                          <a:pt x="2616451" y="3381841"/>
                        </a:cubicBezTo>
                        <a:cubicBezTo>
                          <a:pt x="2616451" y="3420417"/>
                          <a:pt x="2647724" y="3451690"/>
                          <a:pt x="2686301" y="3451690"/>
                        </a:cubicBezTo>
                        <a:lnTo>
                          <a:pt x="2698749" y="3451691"/>
                        </a:lnTo>
                        <a:cubicBezTo>
                          <a:pt x="2737326" y="3451691"/>
                          <a:pt x="2768599" y="3420418"/>
                          <a:pt x="2768599" y="3381841"/>
                        </a:cubicBezTo>
                        <a:lnTo>
                          <a:pt x="2768600" y="3381841"/>
                        </a:lnTo>
                        <a:cubicBezTo>
                          <a:pt x="2768600" y="3343264"/>
                          <a:pt x="2737327" y="3311991"/>
                          <a:pt x="2698750" y="3311991"/>
                        </a:cubicBezTo>
                        <a:close/>
                        <a:moveTo>
                          <a:pt x="2477370" y="3311991"/>
                        </a:moveTo>
                        <a:cubicBezTo>
                          <a:pt x="2438793" y="3311991"/>
                          <a:pt x="2407520" y="3343264"/>
                          <a:pt x="2407520" y="3381841"/>
                        </a:cubicBezTo>
                        <a:cubicBezTo>
                          <a:pt x="2407520" y="3420417"/>
                          <a:pt x="2438793" y="3451690"/>
                          <a:pt x="2477370" y="3451690"/>
                        </a:cubicBezTo>
                        <a:lnTo>
                          <a:pt x="2490960" y="3451691"/>
                        </a:lnTo>
                        <a:cubicBezTo>
                          <a:pt x="2529537" y="3451691"/>
                          <a:pt x="2560810" y="3420418"/>
                          <a:pt x="2560810" y="3381841"/>
                        </a:cubicBezTo>
                        <a:lnTo>
                          <a:pt x="2560811" y="3381841"/>
                        </a:lnTo>
                        <a:cubicBezTo>
                          <a:pt x="2560811" y="3343264"/>
                          <a:pt x="2529538" y="3311991"/>
                          <a:pt x="2490961" y="3311991"/>
                        </a:cubicBezTo>
                        <a:close/>
                        <a:moveTo>
                          <a:pt x="1951037" y="3311991"/>
                        </a:moveTo>
                        <a:cubicBezTo>
                          <a:pt x="1912460" y="3311991"/>
                          <a:pt x="1881187" y="3343264"/>
                          <a:pt x="1881187" y="3381841"/>
                        </a:cubicBezTo>
                        <a:cubicBezTo>
                          <a:pt x="1881187" y="3420417"/>
                          <a:pt x="1912460" y="3451690"/>
                          <a:pt x="1951037" y="3451690"/>
                        </a:cubicBezTo>
                        <a:lnTo>
                          <a:pt x="2282030" y="3451691"/>
                        </a:lnTo>
                        <a:cubicBezTo>
                          <a:pt x="2320607" y="3451691"/>
                          <a:pt x="2351880" y="3420418"/>
                          <a:pt x="2351880" y="3381841"/>
                        </a:cubicBezTo>
                        <a:lnTo>
                          <a:pt x="2351881" y="3381841"/>
                        </a:lnTo>
                        <a:cubicBezTo>
                          <a:pt x="2351881" y="3343264"/>
                          <a:pt x="2320608" y="3311991"/>
                          <a:pt x="2282031" y="3311991"/>
                        </a:cubicBezTo>
                        <a:close/>
                        <a:moveTo>
                          <a:pt x="299489" y="299430"/>
                        </a:moveTo>
                        <a:lnTo>
                          <a:pt x="299489" y="3141056"/>
                        </a:lnTo>
                        <a:lnTo>
                          <a:pt x="2966489" y="3141056"/>
                        </a:lnTo>
                        <a:lnTo>
                          <a:pt x="2966489" y="299430"/>
                        </a:lnTo>
                        <a:close/>
                        <a:moveTo>
                          <a:pt x="134787" y="0"/>
                        </a:moveTo>
                        <a:lnTo>
                          <a:pt x="3131194" y="0"/>
                        </a:lnTo>
                        <a:cubicBezTo>
                          <a:pt x="3205635" y="0"/>
                          <a:pt x="3265981" y="60346"/>
                          <a:pt x="3265981" y="134787"/>
                        </a:cubicBezTo>
                        <a:lnTo>
                          <a:pt x="3265981" y="3519639"/>
                        </a:lnTo>
                        <a:cubicBezTo>
                          <a:pt x="3265981" y="3594080"/>
                          <a:pt x="3205635" y="3654426"/>
                          <a:pt x="3131194" y="3654426"/>
                        </a:cubicBezTo>
                        <a:lnTo>
                          <a:pt x="134787" y="3654426"/>
                        </a:lnTo>
                        <a:cubicBezTo>
                          <a:pt x="60346" y="3654426"/>
                          <a:pt x="0" y="3594080"/>
                          <a:pt x="0" y="3519639"/>
                        </a:cubicBezTo>
                        <a:lnTo>
                          <a:pt x="0" y="134787"/>
                        </a:lnTo>
                        <a:cubicBezTo>
                          <a:pt x="0" y="60346"/>
                          <a:pt x="60346" y="0"/>
                          <a:pt x="134787"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800" spc="-49" dirty="0">
                      <a:solidFill>
                        <a:srgbClr val="68217A"/>
                      </a:solidFill>
                      <a:ea typeface="Segoe UI" pitchFamily="34" charset="0"/>
                      <a:cs typeface="Segoe UI" pitchFamily="34" charset="0"/>
                    </a:endParaRPr>
                  </a:p>
                </p:txBody>
              </p:sp>
              <p:sp>
                <p:nvSpPr>
                  <p:cNvPr id="124" name="Rectangle 123"/>
                  <p:cNvSpPr/>
                  <p:nvPr/>
                </p:nvSpPr>
                <p:spPr bwMode="auto">
                  <a:xfrm>
                    <a:off x="3172854" y="2198842"/>
                    <a:ext cx="307998" cy="808750"/>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25" name="Picture 124"/>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3229523" y="2739186"/>
                    <a:ext cx="195334" cy="108208"/>
                  </a:xfrm>
                  <a:prstGeom prst="rect">
                    <a:avLst/>
                  </a:prstGeom>
                </p:spPr>
              </p:pic>
            </p:grpSp>
          </p:grpSp>
        </p:grpSp>
        <p:pic>
          <p:nvPicPr>
            <p:cNvPr id="116" name="Picture 115"/>
            <p:cNvPicPr>
              <a:picLocks noChangeAspect="1"/>
            </p:cNvPicPr>
            <p:nvPr/>
          </p:nvPicPr>
          <p:blipFill>
            <a:blip r:embed="rId14"/>
            <a:stretch>
              <a:fillRect/>
            </a:stretch>
          </p:blipFill>
          <p:spPr>
            <a:xfrm>
              <a:off x="7626151" y="2638675"/>
              <a:ext cx="2647950" cy="1733550"/>
            </a:xfrm>
            <a:prstGeom prst="rect">
              <a:avLst/>
            </a:prstGeom>
          </p:spPr>
        </p:pic>
      </p:grpSp>
    </p:spTree>
    <p:extLst>
      <p:ext uri="{BB962C8B-B14F-4D97-AF65-F5344CB8AC3E}">
        <p14:creationId xmlns:p14="http://schemas.microsoft.com/office/powerpoint/2010/main" val="15146666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3768" y="399393"/>
            <a:ext cx="9053349" cy="6035566"/>
          </a:xfrm>
          <a:prstGeom prst="rect">
            <a:avLst/>
          </a:prstGeom>
        </p:spPr>
      </p:pic>
    </p:spTree>
    <p:extLst>
      <p:ext uri="{BB962C8B-B14F-4D97-AF65-F5344CB8AC3E}">
        <p14:creationId xmlns:p14="http://schemas.microsoft.com/office/powerpoint/2010/main" val="11013448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Deeper dive; Azure technologies for data</a:t>
            </a:r>
          </a:p>
        </p:txBody>
      </p:sp>
      <p:sp>
        <p:nvSpPr>
          <p:cNvPr id="3" name="TextBox 2"/>
          <p:cNvSpPr txBox="1"/>
          <p:nvPr/>
        </p:nvSpPr>
        <p:spPr>
          <a:xfrm>
            <a:off x="1329558" y="3573516"/>
            <a:ext cx="2406869" cy="1135623"/>
          </a:xfrm>
          <a:prstGeom prst="rect">
            <a:avLst/>
          </a:prstGeom>
          <a:solidFill>
            <a:schemeClr val="tx1">
              <a:lumMod val="95000"/>
              <a:lumOff val="5000"/>
            </a:schemeClr>
          </a:solidFill>
        </p:spPr>
        <p:txBody>
          <a:bodyPr vert="horz" wrap="square" lIns="288000" tIns="288000" rIns="288000" bIns="288000" rtlCol="0" anchor="t">
            <a:spAutoFit/>
          </a:bodyPr>
          <a:lstStyle/>
          <a:p>
            <a:r>
              <a:rPr lang="en-GB" cap="all" dirty="0">
                <a:ln>
                  <a:solidFill>
                    <a:schemeClr val="bg1"/>
                  </a:solidFill>
                </a:ln>
                <a:solidFill>
                  <a:schemeClr val="bg1"/>
                </a:solidFill>
              </a:rPr>
              <a:t>Handover to Richard Conway</a:t>
            </a:r>
          </a:p>
        </p:txBody>
      </p:sp>
    </p:spTree>
    <p:extLst>
      <p:ext uri="{BB962C8B-B14F-4D97-AF65-F5344CB8AC3E}">
        <p14:creationId xmlns:p14="http://schemas.microsoft.com/office/powerpoint/2010/main" val="4249697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SOS Discover Fashion Onl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591" y="951056"/>
            <a:ext cx="1883760" cy="7233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harity-comms.s3.amazonaws.com/uploads/images/1299/JustGiving-Log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20001" y="2121733"/>
            <a:ext cx="4083916" cy="8853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enixorigin.com/media/2015/05/Square-Enix.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2575" y="448037"/>
            <a:ext cx="3222171" cy="161108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ukie.org.uk/sites/default/files/styles/content_cover/public/Mediatonic.jpg?itok=yUuzbK4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580" y="3007034"/>
            <a:ext cx="3965163" cy="200345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fxumpire.utilidex.com/Images/UltilidexPoweredByLogo.gi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5492" y="4604699"/>
            <a:ext cx="1993859" cy="199385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www.betssonab.com/Global/Bilder/Logos/Thumb%20Logos%20till%20slide%20show%20start%20page/Betsson.com.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52108" y="1776476"/>
            <a:ext cx="3668193" cy="112236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www.nrgplc.com/content/uploads/2014/11/Bede-Gaming-for-web.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53436" y="4664075"/>
            <a:ext cx="3454437" cy="196491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www.dcfc.co.uk/cms_images/player/new640480129-575634_478x359.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51371" y="3216570"/>
            <a:ext cx="2100737" cy="1584379"/>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http://www.reed.co.uk/resources/cms/images/logos/insurecomLogo.gif"/>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11643" y="4946738"/>
            <a:ext cx="19050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http://www.irishjobs.ie/Logos/Arup-1683.gif"/>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59316" y="3121125"/>
            <a:ext cx="2453776" cy="147226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1"/>
          <p:cNvSpPr txBox="1">
            <a:spLocks/>
          </p:cNvSpPr>
          <p:nvPr/>
        </p:nvSpPr>
        <p:spPr>
          <a:xfrm>
            <a:off x="8816643" y="144357"/>
            <a:ext cx="3480895" cy="806699"/>
          </a:xfrm>
          <a:prstGeom prst="rect">
            <a:avLst/>
          </a:prstGeom>
        </p:spPr>
        <p:txBody>
          <a:bodyPr/>
          <a:lstStyle>
            <a:lvl1pPr algn="l" defTabSz="914400" rtl="0" eaLnBrk="1" latinLnBrk="0" hangingPunct="1">
              <a:lnSpc>
                <a:spcPct val="90000"/>
              </a:lnSpc>
              <a:spcBef>
                <a:spcPct val="0"/>
              </a:spcBef>
              <a:buNone/>
              <a:defRPr sz="4400" b="1" kern="1200" cap="all" baseline="0">
                <a:ln>
                  <a:solidFill>
                    <a:schemeClr val="bg1"/>
                  </a:solidFill>
                </a:ln>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dirty="0">
                <a:ln>
                  <a:solidFill>
                    <a:srgbClr val="4870B1"/>
                  </a:solidFill>
                </a:ln>
                <a:solidFill>
                  <a:srgbClr val="4870B1"/>
                </a:solidFill>
              </a:rPr>
              <a:t>customers</a:t>
            </a:r>
            <a:endParaRPr lang="en-GB" dirty="0"/>
          </a:p>
        </p:txBody>
      </p:sp>
    </p:spTree>
    <p:extLst>
      <p:ext uri="{BB962C8B-B14F-4D97-AF65-F5344CB8AC3E}">
        <p14:creationId xmlns:p14="http://schemas.microsoft.com/office/powerpoint/2010/main" val="3363044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29862" y="2695903"/>
            <a:ext cx="10363200" cy="1754326"/>
          </a:xfrm>
          <a:prstGeom prst="rect">
            <a:avLst/>
          </a:prstGeom>
        </p:spPr>
        <p:txBody>
          <a:bodyPr wrap="square">
            <a:spAutoFit/>
          </a:bodyPr>
          <a:lstStyle/>
          <a:p>
            <a:r>
              <a:rPr lang="en-GB" b="1" dirty="0">
                <a:solidFill>
                  <a:srgbClr val="1F497D"/>
                </a:solidFill>
                <a:latin typeface="Calibri" panose="020F0502020204030204" pitchFamily="34" charset="0"/>
              </a:rPr>
              <a:t>Register for Day 1</a:t>
            </a:r>
            <a:r>
              <a:rPr lang="en-GB" dirty="0">
                <a:solidFill>
                  <a:srgbClr val="1F497D"/>
                </a:solidFill>
                <a:latin typeface="Calibri" panose="020F0502020204030204" pitchFamily="34" charset="0"/>
              </a:rPr>
              <a:t>: Get the Latest on Azure from Experts in the Community</a:t>
            </a:r>
            <a:endParaRPr lang="en-GB" dirty="0">
              <a:solidFill>
                <a:srgbClr val="212121"/>
              </a:solidFill>
              <a:latin typeface="Calibri" panose="020F0502020204030204" pitchFamily="34" charset="0"/>
            </a:endParaRPr>
          </a:p>
          <a:p>
            <a:r>
              <a:rPr lang="en-GB" dirty="0">
                <a:solidFill>
                  <a:srgbClr val="1F497D"/>
                </a:solidFill>
                <a:latin typeface="Calibri" panose="020F0502020204030204" pitchFamily="34" charset="0"/>
                <a:hlinkClick r:id="rId2"/>
              </a:rPr>
              <a:t>https://www.microsoftevents.com/profile/form/index.cfm?PKformID=0x183009a05b</a:t>
            </a:r>
            <a:endParaRPr lang="en-GB" dirty="0">
              <a:solidFill>
                <a:srgbClr val="212121"/>
              </a:solidFill>
              <a:latin typeface="Calibri" panose="020F0502020204030204" pitchFamily="34" charset="0"/>
            </a:endParaRPr>
          </a:p>
          <a:p>
            <a:r>
              <a:rPr lang="en-GB" dirty="0">
                <a:solidFill>
                  <a:srgbClr val="1F497D"/>
                </a:solidFill>
                <a:latin typeface="Calibri" panose="020F0502020204030204" pitchFamily="34" charset="0"/>
              </a:rPr>
              <a:t> </a:t>
            </a:r>
            <a:endParaRPr lang="en-GB" dirty="0">
              <a:solidFill>
                <a:srgbClr val="212121"/>
              </a:solidFill>
              <a:latin typeface="Calibri" panose="020F0502020204030204" pitchFamily="34" charset="0"/>
            </a:endParaRPr>
          </a:p>
          <a:p>
            <a:r>
              <a:rPr lang="en-GB" dirty="0">
                <a:solidFill>
                  <a:srgbClr val="1F497D"/>
                </a:solidFill>
                <a:latin typeface="Calibri" panose="020F0502020204030204" pitchFamily="34" charset="0"/>
              </a:rPr>
              <a:t> </a:t>
            </a:r>
            <a:endParaRPr lang="en-GB" dirty="0">
              <a:solidFill>
                <a:srgbClr val="212121"/>
              </a:solidFill>
              <a:latin typeface="Calibri" panose="020F0502020204030204" pitchFamily="34" charset="0"/>
            </a:endParaRPr>
          </a:p>
          <a:p>
            <a:r>
              <a:rPr lang="en-GB" b="1" dirty="0">
                <a:solidFill>
                  <a:srgbClr val="1F497D"/>
                </a:solidFill>
                <a:latin typeface="Calibri" panose="020F0502020204030204" pitchFamily="34" charset="0"/>
              </a:rPr>
              <a:t>Register for Day 2</a:t>
            </a:r>
            <a:r>
              <a:rPr lang="en-GB" dirty="0">
                <a:solidFill>
                  <a:srgbClr val="1F497D"/>
                </a:solidFill>
                <a:latin typeface="Calibri" panose="020F0502020204030204" pitchFamily="34" charset="0"/>
              </a:rPr>
              <a:t>: Get Hands-On with the Latest Tech and Games. Join the Community Hackathon!</a:t>
            </a:r>
            <a:endParaRPr lang="en-GB" dirty="0">
              <a:solidFill>
                <a:srgbClr val="212121"/>
              </a:solidFill>
              <a:latin typeface="Calibri" panose="020F0502020204030204" pitchFamily="34" charset="0"/>
            </a:endParaRPr>
          </a:p>
          <a:p>
            <a:r>
              <a:rPr lang="en-GB" dirty="0">
                <a:solidFill>
                  <a:srgbClr val="1F497D"/>
                </a:solidFill>
                <a:latin typeface="Calibri" panose="020F0502020204030204" pitchFamily="34" charset="0"/>
                <a:hlinkClick r:id="rId3"/>
              </a:rPr>
              <a:t>https://www.microsoftevents.com/profile/form/index.cfm?PKformID=0x179399b15c</a:t>
            </a:r>
            <a:endParaRPr lang="en-GB" dirty="0">
              <a:solidFill>
                <a:srgbClr val="212121"/>
              </a:solidFill>
              <a:latin typeface="Calibri" panose="020F0502020204030204" pitchFamily="34" charset="0"/>
            </a:endParaRPr>
          </a:p>
        </p:txBody>
      </p:sp>
      <p:sp>
        <p:nvSpPr>
          <p:cNvPr id="3" name="Title 2"/>
          <p:cNvSpPr>
            <a:spLocks noGrp="1"/>
          </p:cNvSpPr>
          <p:nvPr>
            <p:ph type="title"/>
          </p:nvPr>
        </p:nvSpPr>
        <p:spPr/>
        <p:txBody>
          <a:bodyPr/>
          <a:lstStyle/>
          <a:p>
            <a:r>
              <a:rPr lang="en-GB" dirty="0" err="1"/>
              <a:t>Azurecraft</a:t>
            </a:r>
            <a:endParaRPr lang="en-GB" dirty="0"/>
          </a:p>
        </p:txBody>
      </p:sp>
      <p:sp>
        <p:nvSpPr>
          <p:cNvPr id="5" name="Text Placeholder 4"/>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4082013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People, Tools and Processes</a:t>
            </a:r>
          </a:p>
        </p:txBody>
      </p:sp>
      <p:sp>
        <p:nvSpPr>
          <p:cNvPr id="3" name="Text Placeholder 2"/>
          <p:cNvSpPr>
            <a:spLocks noGrp="1"/>
          </p:cNvSpPr>
          <p:nvPr>
            <p:ph type="body" idx="1"/>
          </p:nvPr>
        </p:nvSpPr>
        <p:spPr/>
        <p:txBody>
          <a:bodyPr/>
          <a:lstStyle/>
          <a:p>
            <a:r>
              <a:rPr lang="en-GB" dirty="0"/>
              <a:t>A view on technology CHOICE</a:t>
            </a:r>
          </a:p>
        </p:txBody>
      </p:sp>
    </p:spTree>
    <p:extLst>
      <p:ext uri="{BB962C8B-B14F-4D97-AF65-F5344CB8AC3E}">
        <p14:creationId xmlns:p14="http://schemas.microsoft.com/office/powerpoint/2010/main" val="1661500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Choose based on strength</a:t>
            </a:r>
          </a:p>
        </p:txBody>
      </p:sp>
      <p:sp>
        <p:nvSpPr>
          <p:cNvPr id="3" name="Content Placeholder 2"/>
          <p:cNvSpPr>
            <a:spLocks noGrp="1"/>
          </p:cNvSpPr>
          <p:nvPr>
            <p:ph idx="1"/>
          </p:nvPr>
        </p:nvSpPr>
        <p:spPr/>
        <p:txBody>
          <a:bodyPr/>
          <a:lstStyle/>
          <a:p>
            <a:r>
              <a:rPr lang="en-GB" dirty="0"/>
              <a:t>Tool choice has never been stronger</a:t>
            </a:r>
          </a:p>
          <a:p>
            <a:endParaRPr lang="en-GB" dirty="0"/>
          </a:p>
          <a:p>
            <a:r>
              <a:rPr lang="en-GB" dirty="0"/>
              <a:t>Buy vs Build largely resolved</a:t>
            </a:r>
          </a:p>
          <a:p>
            <a:pPr lvl="1"/>
            <a:r>
              <a:rPr lang="en-GB" dirty="0"/>
              <a:t>In the favour of “buying” a “free” OSS toolset</a:t>
            </a:r>
          </a:p>
          <a:p>
            <a:pPr lvl="1"/>
            <a:r>
              <a:rPr lang="en-GB" dirty="0"/>
              <a:t>Coupled with “managed” via distributor or vendor support</a:t>
            </a:r>
          </a:p>
          <a:p>
            <a:pPr lvl="1"/>
            <a:r>
              <a:rPr lang="en-GB" dirty="0"/>
              <a:t>Integrated and oriented by an SI</a:t>
            </a:r>
          </a:p>
          <a:p>
            <a:pPr lvl="1"/>
            <a:endParaRPr lang="en-GB" dirty="0"/>
          </a:p>
          <a:p>
            <a:r>
              <a:rPr lang="en-GB" dirty="0"/>
              <a:t> Choose your platform based on reusing existing skills.</a:t>
            </a:r>
          </a:p>
        </p:txBody>
      </p:sp>
      <p:sp>
        <p:nvSpPr>
          <p:cNvPr id="4" name="Text Placeholder 3"/>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237090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Convergence around SQL</a:t>
            </a:r>
          </a:p>
        </p:txBody>
      </p:sp>
      <p:sp>
        <p:nvSpPr>
          <p:cNvPr id="3" name="Text Placeholder 2"/>
          <p:cNvSpPr>
            <a:spLocks noGrp="1"/>
          </p:cNvSpPr>
          <p:nvPr>
            <p:ph type="body" idx="1"/>
          </p:nvPr>
        </p:nvSpPr>
        <p:spPr/>
        <p:txBody>
          <a:bodyPr/>
          <a:lstStyle/>
          <a:p>
            <a:r>
              <a:rPr lang="en-GB" dirty="0"/>
              <a:t>SQL as a language is very pervasive</a:t>
            </a:r>
          </a:p>
        </p:txBody>
      </p:sp>
    </p:spTree>
    <p:extLst>
      <p:ext uri="{BB962C8B-B14F-4D97-AF65-F5344CB8AC3E}">
        <p14:creationId xmlns:p14="http://schemas.microsoft.com/office/powerpoint/2010/main" val="948537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The Challises</a:t>
            </a:r>
          </a:p>
        </p:txBody>
      </p:sp>
      <p:sp>
        <p:nvSpPr>
          <p:cNvPr id="5" name="Content Placeholder 4"/>
          <p:cNvSpPr>
            <a:spLocks noGrp="1"/>
          </p:cNvSpPr>
          <p:nvPr>
            <p:ph sz="half" idx="1"/>
          </p:nvPr>
        </p:nvSpPr>
        <p:spPr>
          <a:xfrm>
            <a:off x="838200" y="2161955"/>
            <a:ext cx="5181600" cy="4351338"/>
          </a:xfrm>
        </p:spPr>
        <p:txBody>
          <a:bodyPr>
            <a:normAutofit/>
          </a:bodyPr>
          <a:lstStyle/>
          <a:p>
            <a:r>
              <a:rPr lang="en-GB" dirty="0"/>
              <a:t>JVM:</a:t>
            </a:r>
          </a:p>
          <a:p>
            <a:pPr lvl="1"/>
            <a:r>
              <a:rPr lang="en-GB" dirty="0"/>
              <a:t>Hadoop Stack</a:t>
            </a:r>
          </a:p>
          <a:p>
            <a:pPr lvl="2"/>
            <a:r>
              <a:rPr lang="en-GB" dirty="0"/>
              <a:t>Including Hive, PIG </a:t>
            </a:r>
            <a:r>
              <a:rPr lang="en-GB" dirty="0" err="1"/>
              <a:t>etc</a:t>
            </a:r>
            <a:endParaRPr lang="en-GB" dirty="0"/>
          </a:p>
          <a:p>
            <a:pPr lvl="1"/>
            <a:r>
              <a:rPr lang="en-GB" dirty="0"/>
              <a:t>Spark Stack</a:t>
            </a:r>
          </a:p>
          <a:p>
            <a:pPr lvl="2"/>
            <a:r>
              <a:rPr lang="en-GB" dirty="0"/>
              <a:t>Including Spark-SQL</a:t>
            </a:r>
          </a:p>
          <a:p>
            <a:r>
              <a:rPr lang="en-GB" dirty="0"/>
              <a:t>.NET and C#:</a:t>
            </a:r>
          </a:p>
          <a:p>
            <a:pPr lvl="1"/>
            <a:r>
              <a:rPr lang="en-GB" dirty="0"/>
              <a:t>Azure Data Lake Analytics </a:t>
            </a:r>
          </a:p>
          <a:p>
            <a:pPr lvl="2"/>
            <a:r>
              <a:rPr lang="en-GB" dirty="0"/>
              <a:t>Including U-SQL</a:t>
            </a:r>
          </a:p>
          <a:p>
            <a:r>
              <a:rPr lang="en-GB" dirty="0"/>
              <a:t>Pure SQL:</a:t>
            </a:r>
          </a:p>
          <a:p>
            <a:pPr lvl="1"/>
            <a:r>
              <a:rPr lang="en-GB" dirty="0"/>
              <a:t>Azure SQL Data Warehouse</a:t>
            </a:r>
          </a:p>
        </p:txBody>
      </p:sp>
      <p:sp>
        <p:nvSpPr>
          <p:cNvPr id="6" name="Text Placeholder 5"/>
          <p:cNvSpPr>
            <a:spLocks noGrp="1"/>
          </p:cNvSpPr>
          <p:nvPr>
            <p:ph sz="half" idx="2"/>
          </p:nvPr>
        </p:nvSpPr>
        <p:spPr>
          <a:xfrm>
            <a:off x="6172200" y="2198743"/>
            <a:ext cx="5181600" cy="4351338"/>
          </a:xfrm>
        </p:spPr>
        <p:txBody>
          <a:bodyPr>
            <a:normAutofit/>
          </a:bodyPr>
          <a:lstStyle/>
          <a:p>
            <a:r>
              <a:rPr lang="en-GB" dirty="0"/>
              <a:t>Build your own via Azure Batch</a:t>
            </a:r>
          </a:p>
          <a:p>
            <a:pPr lvl="1"/>
            <a:r>
              <a:rPr lang="en-GB" dirty="0" err="1"/>
              <a:t>MatLab</a:t>
            </a:r>
            <a:endParaRPr lang="en-GB" dirty="0"/>
          </a:p>
          <a:p>
            <a:pPr lvl="1"/>
            <a:r>
              <a:rPr lang="en-GB" dirty="0"/>
              <a:t>Custom Runtimes</a:t>
            </a:r>
          </a:p>
          <a:p>
            <a:pPr lvl="1"/>
            <a:endParaRPr lang="en-GB" dirty="0"/>
          </a:p>
          <a:p>
            <a:r>
              <a:rPr lang="en-GB" dirty="0"/>
              <a:t>Build your own via Azure Virtual Machines</a:t>
            </a:r>
          </a:p>
          <a:p>
            <a:pPr lvl="1"/>
            <a:r>
              <a:rPr lang="en-GB" dirty="0"/>
              <a:t>Any Windows Stack</a:t>
            </a:r>
          </a:p>
          <a:p>
            <a:pPr lvl="1"/>
            <a:r>
              <a:rPr lang="en-GB" dirty="0"/>
              <a:t>Any Linux Stack</a:t>
            </a:r>
          </a:p>
        </p:txBody>
      </p:sp>
    </p:spTree>
    <p:extLst>
      <p:ext uri="{BB962C8B-B14F-4D97-AF65-F5344CB8AC3E}">
        <p14:creationId xmlns:p14="http://schemas.microsoft.com/office/powerpoint/2010/main" val="2507677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Platform As A Service is where you want to be</a:t>
            </a:r>
          </a:p>
        </p:txBody>
      </p:sp>
      <p:sp>
        <p:nvSpPr>
          <p:cNvPr id="3" name="Content Placeholder 2"/>
          <p:cNvSpPr>
            <a:spLocks noGrp="1"/>
          </p:cNvSpPr>
          <p:nvPr>
            <p:ph idx="1"/>
          </p:nvPr>
        </p:nvSpPr>
        <p:spPr/>
        <p:txBody>
          <a:bodyPr/>
          <a:lstStyle/>
          <a:p>
            <a:r>
              <a:rPr lang="en-GB" dirty="0"/>
              <a:t>Responsibilities for:</a:t>
            </a:r>
          </a:p>
          <a:p>
            <a:pPr lvl="1"/>
            <a:r>
              <a:rPr lang="en-GB" dirty="0"/>
              <a:t>Configuration</a:t>
            </a:r>
          </a:p>
          <a:p>
            <a:pPr lvl="1"/>
            <a:r>
              <a:rPr lang="en-GB" dirty="0"/>
              <a:t>Uptime</a:t>
            </a:r>
          </a:p>
          <a:p>
            <a:pPr lvl="1"/>
            <a:r>
              <a:rPr lang="en-GB" dirty="0"/>
              <a:t>Maintenance</a:t>
            </a:r>
          </a:p>
          <a:p>
            <a:pPr lvl="1"/>
            <a:r>
              <a:rPr lang="en-GB" dirty="0"/>
              <a:t>Version Increments</a:t>
            </a:r>
          </a:p>
          <a:p>
            <a:r>
              <a:rPr lang="en-GB" dirty="0"/>
              <a:t>Supported tooling for</a:t>
            </a:r>
          </a:p>
          <a:p>
            <a:pPr lvl="1"/>
            <a:r>
              <a:rPr lang="en-GB" dirty="0"/>
              <a:t>Decentralized configuration</a:t>
            </a:r>
          </a:p>
          <a:p>
            <a:pPr lvl="1"/>
            <a:r>
              <a:rPr lang="en-GB" dirty="0"/>
              <a:t>Remote execution</a:t>
            </a:r>
          </a:p>
        </p:txBody>
      </p:sp>
      <p:sp>
        <p:nvSpPr>
          <p:cNvPr id="4" name="Text Placeholder 3"/>
          <p:cNvSpPr>
            <a:spLocks noGrp="1"/>
          </p:cNvSpPr>
          <p:nvPr>
            <p:ph type="body" sz="quarter" idx="13"/>
          </p:nvPr>
        </p:nvSpPr>
        <p:spPr/>
        <p:txBody>
          <a:bodyPr/>
          <a:lstStyle/>
          <a:p>
            <a:r>
              <a:rPr lang="en-GB" dirty="0" err="1"/>
              <a:t>Whilest</a:t>
            </a:r>
            <a:r>
              <a:rPr lang="en-GB" dirty="0"/>
              <a:t> we’re considering this</a:t>
            </a:r>
          </a:p>
        </p:txBody>
      </p:sp>
      <p:graphicFrame>
        <p:nvGraphicFramePr>
          <p:cNvPr id="5" name="Diagram 4"/>
          <p:cNvGraphicFramePr/>
          <p:nvPr>
            <p:extLst>
              <p:ext uri="{D42A27DB-BD31-4B8C-83A1-F6EECF244321}">
                <p14:modId xmlns:p14="http://schemas.microsoft.com/office/powerpoint/2010/main" val="3568868534"/>
              </p:ext>
            </p:extLst>
          </p:nvPr>
        </p:nvGraphicFramePr>
        <p:xfrm>
          <a:off x="6914055" y="2222937"/>
          <a:ext cx="2972238" cy="19814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17919784"/>
      </p:ext>
    </p:extLst>
  </p:cSld>
  <p:clrMapOvr>
    <a:masterClrMapping/>
  </p:clrMapOvr>
</p:sld>
</file>

<file path=ppt/theme/theme1.xml><?xml version="1.0" encoding="utf-8"?>
<a:theme xmlns:a="http://schemas.openxmlformats.org/drawingml/2006/main" name="Waitrose-002-RasElHanout-Scope">
  <a:themeElements>
    <a:clrScheme name="Elastacloud">
      <a:dk1>
        <a:srgbClr val="3B3B3B"/>
      </a:dk1>
      <a:lt1>
        <a:sysClr val="window" lastClr="FFFFFF"/>
      </a:lt1>
      <a:dk2>
        <a:srgbClr val="44546A"/>
      </a:dk2>
      <a:lt2>
        <a:srgbClr val="E7E6E6"/>
      </a:lt2>
      <a:accent1>
        <a:srgbClr val="4870B1"/>
      </a:accent1>
      <a:accent2>
        <a:srgbClr val="B14A70"/>
      </a:accent2>
      <a:accent3>
        <a:srgbClr val="A5A5A5"/>
      </a:accent3>
      <a:accent4>
        <a:srgbClr val="FFC000"/>
      </a:accent4>
      <a:accent5>
        <a:srgbClr val="70B14A"/>
      </a:accent5>
      <a:accent6>
        <a:srgbClr val="3B3B3B"/>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solidFill>
          <a:schemeClr val="tx1">
            <a:lumMod val="95000"/>
            <a:lumOff val="5000"/>
          </a:schemeClr>
        </a:solidFill>
      </a:spPr>
      <a:bodyPr vert="horz" wrap="square" lIns="288000" tIns="288000" rIns="288000" bIns="288000" rtlCol="0" anchor="t">
        <a:spAutoFit/>
      </a:bodyPr>
      <a:lstStyle>
        <a:defPPr>
          <a:defRPr cap="all" dirty="0" smtClean="0">
            <a:ln>
              <a:solidFill>
                <a:schemeClr val="bg1"/>
              </a:solidFill>
            </a:ln>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Waitrose-002-RasElHanout-Scope</Template>
  <TotalTime>963</TotalTime>
  <Words>1083</Words>
  <Application>Microsoft Office PowerPoint</Application>
  <PresentationFormat>Widescreen</PresentationFormat>
  <Paragraphs>221</Paragraphs>
  <Slides>28</Slides>
  <Notes>3</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37" baseType="lpstr">
      <vt:lpstr>Arial</vt:lpstr>
      <vt:lpstr>Calibri</vt:lpstr>
      <vt:lpstr>Helvetica</vt:lpstr>
      <vt:lpstr>Open Sans</vt:lpstr>
      <vt:lpstr>Segoe UI</vt:lpstr>
      <vt:lpstr>Segoe UI Light</vt:lpstr>
      <vt:lpstr>Segoe UI Semibold</vt:lpstr>
      <vt:lpstr>Waitrose-002-RasElHanout-Scope</vt:lpstr>
      <vt:lpstr>Visio</vt:lpstr>
      <vt:lpstr>*Data tour</vt:lpstr>
      <vt:lpstr>Elastacloud; data on Azure experts</vt:lpstr>
      <vt:lpstr>PowerPoint Presentation</vt:lpstr>
      <vt:lpstr>Azurecraft</vt:lpstr>
      <vt:lpstr>People, Tools and Processes</vt:lpstr>
      <vt:lpstr>Choose based on strength</vt:lpstr>
      <vt:lpstr>Convergence around SQL</vt:lpstr>
      <vt:lpstr>The Challises</vt:lpstr>
      <vt:lpstr>Platform As A Service is where you want to be</vt:lpstr>
      <vt:lpstr>Architecture patterns</vt:lpstr>
      <vt:lpstr>Architecture types defined by data</vt:lpstr>
      <vt:lpstr>A lambda architecture</vt:lpstr>
      <vt:lpstr> </vt:lpstr>
      <vt:lpstr> </vt:lpstr>
      <vt:lpstr>Componentized</vt:lpstr>
      <vt:lpstr>A statement on Provenance</vt:lpstr>
      <vt:lpstr>Logs Pivoted</vt:lpstr>
      <vt:lpstr>Consistency of tools</vt:lpstr>
      <vt:lpstr>Provision</vt:lpstr>
      <vt:lpstr>A light touch of Tech</vt:lpstr>
      <vt:lpstr>PowerPoint Presentation</vt:lpstr>
      <vt:lpstr>PowerPoint Presentation</vt:lpstr>
      <vt:lpstr>Modern Visualization Stack</vt:lpstr>
      <vt:lpstr>Business Intelligence for Everyone</vt:lpstr>
      <vt:lpstr>Interrogate a variety of data sources</vt:lpstr>
      <vt:lpstr>Explore Using Desktop Files</vt:lpstr>
      <vt:lpstr>PowerPoint Presentation</vt:lpstr>
      <vt:lpstr>Deeper dive; Azure technologies for data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tour</dc:title>
  <dc:creator>Andy Cross</dc:creator>
  <cp:lastModifiedBy>David Gristwood</cp:lastModifiedBy>
  <cp:revision>20</cp:revision>
  <dcterms:created xsi:type="dcterms:W3CDTF">2016-04-18T19:39:12Z</dcterms:created>
  <dcterms:modified xsi:type="dcterms:W3CDTF">2016-04-25T10:01:51Z</dcterms:modified>
</cp:coreProperties>
</file>